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80" r:id="rId8"/>
    <p:sldId id="281" r:id="rId9"/>
    <p:sldId id="279" r:id="rId10"/>
    <p:sldId id="267" r:id="rId11"/>
    <p:sldId id="268" r:id="rId12"/>
    <p:sldId id="269" r:id="rId13"/>
    <p:sldId id="278" r:id="rId14"/>
    <p:sldId id="270" r:id="rId15"/>
    <p:sldId id="271" r:id="rId16"/>
    <p:sldId id="276" r:id="rId17"/>
    <p:sldId id="272" r:id="rId18"/>
    <p:sldId id="273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96" y="88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5224"/>
            <a:ext cx="7772400" cy="23876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74899"/>
            <a:ext cx="6858000" cy="1655762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&lt;INSERT SCHOOL NAME&gt;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SCHOOL CITY / STATE&gt;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VALIDATION VISIT DATES&gt;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Interviewed more than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stakeholders, students, parents, teachers, staff and administrators.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Observed in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classrooms.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Identified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Outstanding Strengths.</a:t>
            </a:r>
          </a:p>
          <a:p>
            <a:pPr lvl="1"/>
            <a:r>
              <a:rPr lang="en-US" sz="2800" dirty="0">
                <a:latin typeface="Calibri Light" panose="020F0302020204030204" pitchFamily="34" charset="0"/>
              </a:rPr>
              <a:t>Identified </a:t>
            </a:r>
            <a:r>
              <a:rPr lang="en-US" sz="2800" b="1" dirty="0">
                <a:latin typeface="Calibri Light" panose="020F0302020204030204" pitchFamily="34" charset="0"/>
              </a:rPr>
              <a:t>&lt;INSERT #&gt;</a:t>
            </a:r>
            <a:r>
              <a:rPr lang="en-US" sz="2800" dirty="0">
                <a:latin typeface="Calibri Light" panose="020F0302020204030204" pitchFamily="34" charset="0"/>
              </a:rPr>
              <a:t> Major Deficiencies.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2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Outstanding School Strengths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OUTSTANDING SCHOOL STRENGTH(S)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</p:spTree>
    <p:extLst>
      <p:ext uri="{BB962C8B-B14F-4D97-AF65-F5344CB8AC3E}">
        <p14:creationId xmlns:p14="http://schemas.microsoft.com/office/powerpoint/2010/main" val="74153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Major Deficiencies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MAJOR DEFICIENCIES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Major Deficiencies are identified, please remove this slide from </a:t>
            </a:r>
            <a:r>
              <a:rPr lang="en-US">
                <a:latin typeface="Calibri Light" panose="020F0302020204030204" pitchFamily="34" charset="0"/>
              </a:rPr>
              <a:t>the presentation.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06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Potential Powerful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POTENTIAL POWERFUL PRACTICE(S)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potential Powerful Practices were identified by the Validation Team, please remove this slide from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712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Recommendation for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The charge of the Validation Team was to review, validate and evaluate the evidence </a:t>
            </a:r>
            <a:r>
              <a:rPr lang="en-US" b="1" dirty="0">
                <a:latin typeface="Calibri Light" panose="020F0302020204030204" pitchFamily="34" charset="0"/>
              </a:rPr>
              <a:t>&lt;INSERT NAME OF SCHOOL&gt;</a:t>
            </a:r>
            <a:r>
              <a:rPr lang="en-US" dirty="0">
                <a:latin typeface="Calibri Light" panose="020F0302020204030204" pitchFamily="34" charset="0"/>
              </a:rPr>
              <a:t> provided.</a:t>
            </a: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Based on the findings from the review of evidence, the Validation Team unanimously recommends that </a:t>
            </a:r>
            <a:r>
              <a:rPr lang="en-US" b="1" dirty="0">
                <a:latin typeface="Calibri Light" panose="020F0302020204030204" pitchFamily="34" charset="0"/>
              </a:rPr>
              <a:t>&lt;INSERT NAME OF SCHOOL&gt;</a:t>
            </a:r>
            <a:r>
              <a:rPr lang="en-US" dirty="0">
                <a:latin typeface="Calibri Light" panose="020F0302020204030204" pitchFamily="34" charset="0"/>
              </a:rPr>
              <a:t> is accredited, pending further review by the District Accreditation Commission and final action by the NLSA National Accreditation Commission.</a:t>
            </a:r>
          </a:p>
        </p:txBody>
      </p:sp>
    </p:spTree>
    <p:extLst>
      <p:ext uri="{BB962C8B-B14F-4D97-AF65-F5344CB8AC3E}">
        <p14:creationId xmlns:p14="http://schemas.microsoft.com/office/powerpoint/2010/main" val="33758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The Team Captain will send the final copy of the Validation Team Report to </a:t>
            </a:r>
            <a:r>
              <a:rPr lang="en-US" b="1" dirty="0">
                <a:latin typeface="Calibri Light" panose="020F0302020204030204" pitchFamily="34" charset="0"/>
              </a:rPr>
              <a:t>&lt;INSERT NAME OF SCHOOL&gt; </a:t>
            </a:r>
            <a:r>
              <a:rPr lang="en-US" dirty="0">
                <a:latin typeface="Calibri Light" panose="020F0302020204030204" pitchFamily="34" charset="0"/>
              </a:rPr>
              <a:t>within </a:t>
            </a:r>
            <a:r>
              <a:rPr lang="en-US" b="1" dirty="0">
                <a:latin typeface="Calibri Light" panose="020F0302020204030204" pitchFamily="34" charset="0"/>
              </a:rPr>
              <a:t>two weeks</a:t>
            </a:r>
            <a:r>
              <a:rPr lang="en-US" dirty="0">
                <a:latin typeface="Calibri Light" panose="020F0302020204030204" pitchFamily="34" charset="0"/>
              </a:rPr>
              <a:t>. </a:t>
            </a:r>
          </a:p>
          <a:p>
            <a:r>
              <a:rPr lang="en-US" dirty="0">
                <a:latin typeface="Calibri Light" panose="020F0302020204030204" pitchFamily="34" charset="0"/>
              </a:rPr>
              <a:t>The School Administrator will send the Validation Team Report to the district office within </a:t>
            </a:r>
            <a:r>
              <a:rPr lang="en-US" b="1" dirty="0">
                <a:latin typeface="Calibri Light" panose="020F0302020204030204" pitchFamily="34" charset="0"/>
              </a:rPr>
              <a:t>two weeks </a:t>
            </a:r>
            <a:r>
              <a:rPr lang="en-US" dirty="0">
                <a:latin typeface="Calibri Light" panose="020F0302020204030204" pitchFamily="34" charset="0"/>
              </a:rPr>
              <a:t>of receipt from the Team Captain.</a:t>
            </a:r>
          </a:p>
          <a:p>
            <a:endParaRPr lang="en-US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59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Review and share the Validation Team Report with faculty and stakeholders.</a:t>
            </a:r>
          </a:p>
          <a:p>
            <a:r>
              <a:rPr lang="en-US" dirty="0">
                <a:latin typeface="Calibri Light" panose="020F0302020204030204" pitchFamily="34" charset="0"/>
              </a:rPr>
              <a:t>Address the Validation Team recommendations that are to be included in the School Action Plan.</a:t>
            </a:r>
          </a:p>
          <a:p>
            <a:r>
              <a:rPr lang="en-US" dirty="0">
                <a:latin typeface="Calibri Light" panose="020F0302020204030204" pitchFamily="34" charset="0"/>
              </a:rPr>
              <a:t>Implement the School Action Plan over the course of the accreditation cycle.</a:t>
            </a:r>
          </a:p>
        </p:txBody>
      </p:sp>
    </p:spTree>
    <p:extLst>
      <p:ext uri="{BB962C8B-B14F-4D97-AF65-F5344CB8AC3E}">
        <p14:creationId xmlns:p14="http://schemas.microsoft.com/office/powerpoint/2010/main" val="1676502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Review Process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126338"/>
              </p:ext>
            </p:extLst>
          </p:nvPr>
        </p:nvGraphicFramePr>
        <p:xfrm>
          <a:off x="1524000" y="1552672"/>
          <a:ext cx="6096000" cy="346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NLSA</a:t>
                      </a:r>
                      <a:r>
                        <a:rPr lang="en-US" baseline="0" dirty="0"/>
                        <a:t> Process</a:t>
                      </a:r>
                      <a:endParaRPr lang="en-US" dirty="0"/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and Deadlines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68149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Validation Team Recommendation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COMPLETE!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District Accreditation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Commission Review and Recommendation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  <a:r>
                        <a:rPr lang="en-US" b="1" baseline="0" dirty="0"/>
                        <a:t> Later than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May 15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NLSA Commission Grants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Accreditation and Status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Last Week</a:t>
                      </a:r>
                      <a:r>
                        <a:rPr lang="en-US" b="1" baseline="0" dirty="0"/>
                        <a:t> of July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0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31" y="2326271"/>
            <a:ext cx="7531939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We believe in the power of Christ-centered education!</a:t>
            </a:r>
          </a:p>
        </p:txBody>
      </p:sp>
    </p:spTree>
    <p:extLst>
      <p:ext uri="{BB962C8B-B14F-4D97-AF65-F5344CB8AC3E}">
        <p14:creationId xmlns:p14="http://schemas.microsoft.com/office/powerpoint/2010/main" val="135234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4247"/>
            <a:ext cx="7886700" cy="353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Lutheran School Accreditation (NLSA) encourages, assists and recognizes Lutheran schools that provide quality Christian education and engage in continuous improvement.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7886700" cy="3510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LINKING</a:t>
            </a:r>
            <a:r>
              <a:rPr lang="en-US" sz="4000" dirty="0"/>
              <a:t> Lutheran Schools in the </a:t>
            </a:r>
            <a:r>
              <a:rPr lang="en-US" sz="4000" b="1" dirty="0"/>
              <a:t>PURSUIT</a:t>
            </a:r>
            <a:r>
              <a:rPr lang="en-US" sz="4000" dirty="0"/>
              <a:t> of </a:t>
            </a:r>
            <a:r>
              <a:rPr lang="en-US" sz="4000" b="1" dirty="0"/>
              <a:t>QUALITY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EMPOWERING</a:t>
            </a:r>
            <a:r>
              <a:rPr lang="en-US" sz="4000" dirty="0"/>
              <a:t> Lutheran Schools to share the life-changing </a:t>
            </a:r>
            <a:r>
              <a:rPr lang="en-US" sz="4000" b="1" dirty="0"/>
              <a:t>MESSAGE</a:t>
            </a:r>
            <a:r>
              <a:rPr lang="en-US" sz="4000" dirty="0"/>
              <a:t> of </a:t>
            </a:r>
            <a:r>
              <a:rPr lang="en-US" sz="4000" b="1" dirty="0"/>
              <a:t>JESUS’ LOVE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Key Elements for NLSA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1488507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Self-Assessment through the Self-Study Process</a:t>
            </a:r>
          </a:p>
          <a:p>
            <a:r>
              <a:rPr lang="en-US" dirty="0">
                <a:latin typeface="Calibri Light" panose="020F0302020204030204" pitchFamily="34" charset="0"/>
              </a:rPr>
              <a:t>Validation Team Assessment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1690689"/>
            <a:ext cx="7886700" cy="145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NLSA uses a BALANCED, PERFORMACE-BASED process that examines multiple facets of the organization and the way they work together to produce results.</a:t>
            </a:r>
          </a:p>
        </p:txBody>
      </p:sp>
    </p:spTree>
    <p:extLst>
      <p:ext uri="{BB962C8B-B14F-4D97-AF65-F5344CB8AC3E}">
        <p14:creationId xmlns:p14="http://schemas.microsoft.com/office/powerpoint/2010/main" val="385024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Members of the Validation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TEAM CAPTAIN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7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88670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latin typeface="Calibri Light" panose="020F0302020204030204" pitchFamily="34" charset="0"/>
              </a:rPr>
              <a:t>Members of the Validation Team: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Reviewed the Self-Study Document and Related Evidence Provided by the School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Listened to Relevant Staff Presentations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Interviewed School Stakeholders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Examined Additional Evidence Presented by the School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Visited Classrooms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Observed Practices and Learning Environments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Collected and Organized Data</a:t>
            </a:r>
          </a:p>
          <a:p>
            <a:pPr lvl="1"/>
            <a:r>
              <a:rPr lang="en-US" sz="3000" dirty="0">
                <a:latin typeface="Calibri Light" panose="020F0302020204030204" pitchFamily="34" charset="0"/>
              </a:rPr>
              <a:t>Engaged in Deliberations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Early Childhood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02408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1: </a:t>
            </a:r>
            <a:r>
              <a:rPr lang="en-US" dirty="0">
                <a:latin typeface="Calibri Light" panose="020F0302020204030204" pitchFamily="34" charset="0"/>
              </a:rPr>
              <a:t>Purpose (Mission-Ministry; Philosophy)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2: </a:t>
            </a:r>
            <a:r>
              <a:rPr lang="en-US" dirty="0">
                <a:latin typeface="Calibri Light" panose="020F0302020204030204" pitchFamily="34" charset="0"/>
              </a:rPr>
              <a:t>Relationships (Home; Congregation; School)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3: </a:t>
            </a:r>
            <a:r>
              <a:rPr lang="en-US" dirty="0">
                <a:latin typeface="Calibri Light" panose="020F0302020204030204" pitchFamily="34" charset="0"/>
              </a:rPr>
              <a:t>Leadership (Governing Authority; Admin.)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4: </a:t>
            </a:r>
            <a:r>
              <a:rPr lang="en-US" dirty="0">
                <a:latin typeface="Calibri Light" panose="020F0302020204030204" pitchFamily="34" charset="0"/>
              </a:rPr>
              <a:t>Personnel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5:</a:t>
            </a:r>
            <a:r>
              <a:rPr lang="en-US" dirty="0">
                <a:latin typeface="Calibri Light" panose="020F0302020204030204" pitchFamily="34" charset="0"/>
              </a:rPr>
              <a:t> Teacher/Child Interactions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Early Childhood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6:</a:t>
            </a:r>
            <a:r>
              <a:rPr lang="en-US" dirty="0">
                <a:latin typeface="Calibri Light" panose="020F0302020204030204" pitchFamily="34" charset="0"/>
              </a:rPr>
              <a:t> Facilities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7:</a:t>
            </a:r>
            <a:r>
              <a:rPr lang="en-US" dirty="0">
                <a:latin typeface="Calibri Light" panose="020F0302020204030204" pitchFamily="34" charset="0"/>
              </a:rPr>
              <a:t> Wellness (Health and Safety; Nutrition)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8:</a:t>
            </a:r>
            <a:r>
              <a:rPr lang="en-US" dirty="0">
                <a:latin typeface="Calibri Light" panose="020F0302020204030204" pitchFamily="34" charset="0"/>
              </a:rPr>
              <a:t> Curriculum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9:</a:t>
            </a:r>
            <a:r>
              <a:rPr lang="en-US" dirty="0">
                <a:latin typeface="Calibri Light" panose="020F0302020204030204" pitchFamily="34" charset="0"/>
              </a:rPr>
              <a:t> Infants/Toddlers</a:t>
            </a:r>
          </a:p>
          <a:p>
            <a:pPr marL="0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Standard 10:</a:t>
            </a:r>
            <a:r>
              <a:rPr lang="en-US" dirty="0">
                <a:latin typeface="Calibri Light" panose="020F0302020204030204" pitchFamily="34" charset="0"/>
              </a:rPr>
              <a:t> Continuous Improvement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2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Final School Percentage Score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XX.XX %</a:t>
            </a:r>
          </a:p>
        </p:txBody>
      </p:sp>
    </p:spTree>
    <p:extLst>
      <p:ext uri="{BB962C8B-B14F-4D97-AF65-F5344CB8AC3E}">
        <p14:creationId xmlns:p14="http://schemas.microsoft.com/office/powerpoint/2010/main" val="3688673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610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Validation Team Exit Report</vt:lpstr>
      <vt:lpstr>National Lutheran School Accreditation (NLSA) encourages, assists and recognizes Lutheran schools that provide quality Christian education and engage in continuous improvement.</vt:lpstr>
      <vt:lpstr>LINKING Lutheran Schools in the PURSUIT of QUALITY  EMPOWERING Lutheran Schools to share the life-changing MESSAGE of JESUS’ LOVE</vt:lpstr>
      <vt:lpstr>Key Elements for NLSA Accreditation</vt:lpstr>
      <vt:lpstr>Members of the Validation Team</vt:lpstr>
      <vt:lpstr>Validation Team Work</vt:lpstr>
      <vt:lpstr>NLSA Early Childhood Standards</vt:lpstr>
      <vt:lpstr>NLSA Early Childhood Standards</vt:lpstr>
      <vt:lpstr>Final School Percentage Score</vt:lpstr>
      <vt:lpstr>Validation Team Work</vt:lpstr>
      <vt:lpstr>Outstanding School Strengths</vt:lpstr>
      <vt:lpstr>Major Deficiencies</vt:lpstr>
      <vt:lpstr>Potential Powerful Practices</vt:lpstr>
      <vt:lpstr>Recommendation for Accreditation</vt:lpstr>
      <vt:lpstr>What Comes Next?</vt:lpstr>
      <vt:lpstr>What Comes Next?</vt:lpstr>
      <vt:lpstr>NLSA Review Process</vt:lpstr>
      <vt:lpstr>We believe in the power of Christ-centered education!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Team Exit Report</dc:title>
  <dc:creator>Bergholt, Matthew</dc:creator>
  <cp:lastModifiedBy>Bergholt, Matthew</cp:lastModifiedBy>
  <cp:revision>32</cp:revision>
  <cp:lastPrinted>2018-02-02T15:11:46Z</cp:lastPrinted>
  <dcterms:created xsi:type="dcterms:W3CDTF">2017-07-21T13:24:19Z</dcterms:created>
  <dcterms:modified xsi:type="dcterms:W3CDTF">2019-08-28T19:03:22Z</dcterms:modified>
</cp:coreProperties>
</file>