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5"/>
  </p:handoutMasterIdLst>
  <p:sldIdLst>
    <p:sldId id="256" r:id="rId2"/>
    <p:sldId id="257" r:id="rId3"/>
    <p:sldId id="348" r:id="rId4"/>
    <p:sldId id="305" r:id="rId5"/>
    <p:sldId id="344" r:id="rId6"/>
    <p:sldId id="313" r:id="rId7"/>
    <p:sldId id="314" r:id="rId8"/>
    <p:sldId id="339" r:id="rId9"/>
    <p:sldId id="308" r:id="rId10"/>
    <p:sldId id="350" r:id="rId11"/>
    <p:sldId id="351" r:id="rId12"/>
    <p:sldId id="352" r:id="rId13"/>
    <p:sldId id="353" r:id="rId14"/>
    <p:sldId id="354" r:id="rId15"/>
    <p:sldId id="355" r:id="rId16"/>
    <p:sldId id="356" r:id="rId17"/>
    <p:sldId id="357" r:id="rId18"/>
    <p:sldId id="358" r:id="rId19"/>
    <p:sldId id="359" r:id="rId20"/>
    <p:sldId id="360" r:id="rId21"/>
    <p:sldId id="361" r:id="rId22"/>
    <p:sldId id="362" r:id="rId23"/>
    <p:sldId id="363" r:id="rId24"/>
    <p:sldId id="364" r:id="rId25"/>
    <p:sldId id="365" r:id="rId26"/>
    <p:sldId id="366" r:id="rId27"/>
    <p:sldId id="367" r:id="rId28"/>
    <p:sldId id="368" r:id="rId29"/>
    <p:sldId id="369" r:id="rId30"/>
    <p:sldId id="370" r:id="rId31"/>
    <p:sldId id="371" r:id="rId32"/>
    <p:sldId id="372" r:id="rId33"/>
    <p:sldId id="373" r:id="rId34"/>
    <p:sldId id="374" r:id="rId35"/>
    <p:sldId id="337" r:id="rId36"/>
    <p:sldId id="310" r:id="rId37"/>
    <p:sldId id="375" r:id="rId38"/>
    <p:sldId id="343" r:id="rId39"/>
    <p:sldId id="345" r:id="rId40"/>
    <p:sldId id="311" r:id="rId41"/>
    <p:sldId id="347" r:id="rId42"/>
    <p:sldId id="346" r:id="rId43"/>
    <p:sldId id="338" r:id="rId4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BB59"/>
    <a:srgbClr val="387C2B"/>
    <a:srgbClr val="877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35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5787231457178971"/>
          <c:y val="0.1076774445747473"/>
          <c:w val="0.36672061825605162"/>
          <c:h val="0.8426771653543306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dLbls>
            <c:dLbl>
              <c:idx val="0"/>
              <c:layout>
                <c:manualLayout>
                  <c:x val="-4.0123456790123482E-2"/>
                  <c:y val="-0.4184397163120570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1,150; 57%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201-4EC4-A6B2-2634B1F57C26}"/>
                </c:ext>
              </c:extLst>
            </c:dLbl>
            <c:dLbl>
              <c:idx val="1"/>
              <c:layout>
                <c:manualLayout>
                  <c:x val="0"/>
                  <c:y val="0.2786812419724133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01-4EC4-A6B2-2634B1F57C26}"/>
                </c:ext>
              </c:extLst>
            </c:dLbl>
            <c:dLbl>
              <c:idx val="2"/>
              <c:layout>
                <c:manualLayout>
                  <c:x val="-0.16820999805579886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201-4EC4-A6B2-2634B1F57C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 baseline="0">
                    <a:latin typeface="Goudy Old Style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Early Childhood Centers (57%)</c:v>
                </c:pt>
                <c:pt idx="1">
                  <c:v>Elementary Schools (39%)</c:v>
                </c:pt>
                <c:pt idx="2">
                  <c:v>High Schools (4%)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1150</c:v>
                </c:pt>
                <c:pt idx="1">
                  <c:v>793</c:v>
                </c:pt>
                <c:pt idx="2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201-4EC4-A6B2-2634B1F57C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0252697579469237"/>
          <c:y val="0.10655916680627686"/>
          <c:w val="0.29585958005249385"/>
          <c:h val="0.7837895794940527"/>
        </c:manualLayout>
      </c:layout>
      <c:overlay val="0"/>
      <c:txPr>
        <a:bodyPr/>
        <a:lstStyle/>
        <a:p>
          <a:pPr>
            <a:defRPr sz="2200" b="1" baseline="0">
              <a:latin typeface="Goudy Old Style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5787231457178971"/>
          <c:y val="0.1076774445747473"/>
          <c:w val="0.3667206182560519"/>
          <c:h val="0.8426771653543306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dLbls>
            <c:dLbl>
              <c:idx val="0"/>
              <c:layout>
                <c:manualLayout>
                  <c:x val="4.7839506172839497E-2"/>
                  <c:y val="-3.9007092198581554E-2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baseline="0" dirty="0">
                        <a:latin typeface="Goudy Old Style" pitchFamily="18" charset="0"/>
                      </a:rPr>
                      <a:t>51,740; 31%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423-4451-8AF5-B6593EF82D33}"/>
                </c:ext>
              </c:extLst>
            </c:dLbl>
            <c:dLbl>
              <c:idx val="1"/>
              <c:layout>
                <c:manualLayout>
                  <c:x val="4.16619276757072E-2"/>
                  <c:y val="-0.14630060870050818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baseline="0" dirty="0">
                        <a:latin typeface="Goudy Old Style" pitchFamily="18" charset="0"/>
                      </a:rPr>
                      <a:t>7,856; 5%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423-4451-8AF5-B6593EF82D33}"/>
                </c:ext>
              </c:extLst>
            </c:dLbl>
            <c:dLbl>
              <c:idx val="2"/>
              <c:layout>
                <c:manualLayout>
                  <c:x val="7.716037231457179E-2"/>
                  <c:y val="-3.5460992907801439E-3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baseline="0" dirty="0">
                        <a:latin typeface="Goudy Old Style" pitchFamily="18" charset="0"/>
                      </a:rPr>
                      <a:t>5,303; 3%</a:t>
                    </a:r>
                    <a:endParaRPr lang="en-US" sz="2800" b="1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423-4451-8AF5-B6593EF82D33}"/>
                </c:ext>
              </c:extLst>
            </c:dLbl>
            <c:dLbl>
              <c:idx val="3"/>
              <c:layout>
                <c:manualLayout>
                  <c:x val="-0.12500012151258869"/>
                  <c:y val="-4.964539007092198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65,598; 39%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423-4451-8AF5-B6593EF82D33}"/>
                </c:ext>
              </c:extLst>
            </c:dLbl>
            <c:dLbl>
              <c:idx val="4"/>
              <c:layout>
                <c:manualLayout>
                  <c:x val="-2.9320987654320996E-2"/>
                  <c:y val="4.255319148936172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38,824; 23%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423-4451-8AF5-B6593EF82D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 baseline="0">
                    <a:latin typeface="Goudy Old Style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LCMS Member Congregation (31%)</c:v>
                </c:pt>
                <c:pt idx="1">
                  <c:v>Other LCMS Congregations (5%)</c:v>
                </c:pt>
                <c:pt idx="2">
                  <c:v>Other Lutheran Congregation (3%)</c:v>
                </c:pt>
                <c:pt idx="3">
                  <c:v>Non-Lutheran (39%)</c:v>
                </c:pt>
                <c:pt idx="4">
                  <c:v>No Church (23%)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51740</c:v>
                </c:pt>
                <c:pt idx="1">
                  <c:v>7856</c:v>
                </c:pt>
                <c:pt idx="2">
                  <c:v>5303</c:v>
                </c:pt>
                <c:pt idx="3">
                  <c:v>65598</c:v>
                </c:pt>
                <c:pt idx="4">
                  <c:v>38824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423-4451-8AF5-B6593EF82D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3030475357247093"/>
          <c:y val="0.21294214552968152"/>
          <c:w val="0.26808180227471601"/>
          <c:h val="0.7837895794940527"/>
        </c:manualLayout>
      </c:layout>
      <c:overlay val="0"/>
      <c:txPr>
        <a:bodyPr/>
        <a:lstStyle/>
        <a:p>
          <a:pPr>
            <a:defRPr sz="1600" b="1" baseline="0">
              <a:latin typeface="Goudy Old Style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5787231457178971"/>
          <c:y val="0.1076774445747473"/>
          <c:w val="0.36672061825605201"/>
          <c:h val="0.8426771653543306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dLbls>
            <c:dLbl>
              <c:idx val="0"/>
              <c:layout>
                <c:manualLayout>
                  <c:x val="1.5432098765432112E-2"/>
                  <c:y val="-8.865248226950366E-2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baseline="0" dirty="0">
                        <a:latin typeface="Goudy Old Style" pitchFamily="18" charset="0"/>
                      </a:rPr>
                      <a:t>64,899; 38%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DC2-4FE5-87F3-19019AC28D50}"/>
                </c:ext>
              </c:extLst>
            </c:dLbl>
            <c:dLbl>
              <c:idx val="1"/>
              <c:layout>
                <c:manualLayout>
                  <c:x val="-4.7389909594658916E-6"/>
                  <c:y val="6.6465348746300335E-2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baseline="0" dirty="0">
                        <a:latin typeface="Goudy Old Style" pitchFamily="18" charset="0"/>
                      </a:rPr>
                      <a:t>104,422; 62%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C2-4FE5-87F3-19019AC28D50}"/>
                </c:ext>
              </c:extLst>
            </c:dLbl>
            <c:dLbl>
              <c:idx val="2"/>
              <c:layout>
                <c:manualLayout>
                  <c:x val="7.716037231457179E-2"/>
                  <c:y val="-3.546099290780144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DC2-4FE5-87F3-19019AC28D50}"/>
                </c:ext>
              </c:extLst>
            </c:dLbl>
            <c:dLbl>
              <c:idx val="3"/>
              <c:layout>
                <c:manualLayout>
                  <c:x val="-0.12500012151258869"/>
                  <c:y val="-4.96453900709219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C2-4FE5-87F3-19019AC28D50}"/>
                </c:ext>
              </c:extLst>
            </c:dLbl>
            <c:dLbl>
              <c:idx val="4"/>
              <c:layout>
                <c:manualLayout>
                  <c:x val="-2.9320987654320996E-2"/>
                  <c:y val="4.255319148936172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DC2-4FE5-87F3-19019AC28D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 baseline="0">
                    <a:latin typeface="Goudy Old Style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Lutheran Congregations (38%)</c:v>
                </c:pt>
                <c:pt idx="1">
                  <c:v>Non-Lutheran or No Church (62%)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64899</c:v>
                </c:pt>
                <c:pt idx="1">
                  <c:v>104422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DC2-4FE5-87F3-19019AC28D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9326771653543362"/>
          <c:y val="0.25549533701904281"/>
          <c:w val="0.30511883931175315"/>
          <c:h val="0.5745697213380242"/>
        </c:manualLayout>
      </c:layout>
      <c:overlay val="0"/>
      <c:txPr>
        <a:bodyPr/>
        <a:lstStyle/>
        <a:p>
          <a:pPr>
            <a:defRPr sz="2000" b="1" baseline="0">
              <a:latin typeface="Goudy Old Style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5787231457178971"/>
          <c:y val="0.1076774445747473"/>
          <c:w val="0.3667206182560519"/>
          <c:h val="0.8426771653543306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dLbls>
            <c:dLbl>
              <c:idx val="0"/>
              <c:layout>
                <c:manualLayout>
                  <c:x val="3.549382716049386E-2"/>
                  <c:y val="-9.929078014184400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30D-41A8-A54F-BA24A8D8E72C}"/>
                </c:ext>
              </c:extLst>
            </c:dLbl>
            <c:dLbl>
              <c:idx val="1"/>
              <c:layout>
                <c:manualLayout>
                  <c:x val="0"/>
                  <c:y val="0.13029513598034304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baseline="0" dirty="0">
                        <a:latin typeface="Goudy Old Style" pitchFamily="18" charset="0"/>
                      </a:rPr>
                      <a:t>1,361; 67%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30D-41A8-A54F-BA24A8D8E72C}"/>
                </c:ext>
              </c:extLst>
            </c:dLbl>
            <c:dLbl>
              <c:idx val="2"/>
              <c:layout>
                <c:manualLayout>
                  <c:x val="-7.4074195586662769E-2"/>
                  <c:y val="2.127659574468084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30D-41A8-A54F-BA24A8D8E7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 baseline="0">
                    <a:latin typeface="Goudy Old Style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NLSA Accredited Schools (33%)</c:v>
                </c:pt>
                <c:pt idx="1">
                  <c:v>Non-NLSA Accredited Schools (67%)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668</c:v>
                </c:pt>
                <c:pt idx="1">
                  <c:v>1361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30D-41A8-A54F-BA24A8D8E7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0252697579469237"/>
          <c:y val="0.34060171999776656"/>
          <c:w val="0.29585958005249408"/>
          <c:h val="0.57102362204724411"/>
        </c:manualLayout>
      </c:layout>
      <c:overlay val="0"/>
      <c:txPr>
        <a:bodyPr/>
        <a:lstStyle/>
        <a:p>
          <a:pPr>
            <a:defRPr sz="2200" b="1" baseline="0">
              <a:latin typeface="Goudy Old Style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5787231457178971"/>
          <c:y val="0.2231113002766546"/>
          <c:w val="0.56672047244094526"/>
          <c:h val="0.6126707810172374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dLbls>
            <c:dLbl>
              <c:idx val="0"/>
              <c:layout>
                <c:manualLayout>
                  <c:x val="6.1728018372703405E-2"/>
                  <c:y val="-7.4757040505072014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FB3-41DC-9BEE-E31675E5DB74}"/>
                </c:ext>
              </c:extLst>
            </c:dLbl>
            <c:dLbl>
              <c:idx val="1"/>
              <c:layout>
                <c:manualLayout>
                  <c:x val="-2.7165354330708644E-2"/>
                  <c:y val="-3.867170319926225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FB3-41DC-9BEE-E31675E5DB74}"/>
                </c:ext>
              </c:extLst>
            </c:dLbl>
            <c:dLbl>
              <c:idx val="2"/>
              <c:layout>
                <c:manualLayout>
                  <c:x val="-7.4074195586662769E-2"/>
                  <c:y val="2.127659574468084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FB3-41DC-9BEE-E31675E5DB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baseline="0">
                    <a:latin typeface="Goudy Old Style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Accredited (23%)</c:v>
                </c:pt>
                <c:pt idx="1">
                  <c:v>Non-Accredited (77%)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262</c:v>
                </c:pt>
                <c:pt idx="1">
                  <c:v>888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FB3-41DC-9BEE-E31675E5DB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382316272965876"/>
          <c:y val="0.7562619706320497"/>
          <c:w val="0.36669291338582705"/>
          <c:h val="0.18968397531389658"/>
        </c:manualLayout>
      </c:layout>
      <c:overlay val="0"/>
      <c:txPr>
        <a:bodyPr/>
        <a:lstStyle/>
        <a:p>
          <a:pPr>
            <a:defRPr sz="1000" b="1" baseline="0">
              <a:latin typeface="Goudy Old Style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5787231457178971"/>
          <c:y val="0.2231113002766546"/>
          <c:w val="0.5667204724409457"/>
          <c:h val="0.6126707810172374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dLbls>
            <c:dLbl>
              <c:idx val="0"/>
              <c:layout>
                <c:manualLayout>
                  <c:x val="6.1728346456692895E-2"/>
                  <c:y val="-2.999822657302974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145-4D52-8C92-580D22A13C80}"/>
                </c:ext>
              </c:extLst>
            </c:dLbl>
            <c:dLbl>
              <c:idx val="1"/>
              <c:layout>
                <c:manualLayout>
                  <c:x val="2.5000000000000001E-2"/>
                  <c:y val="-8.822125274881184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45-4D52-8C92-580D22A13C80}"/>
                </c:ext>
              </c:extLst>
            </c:dLbl>
            <c:dLbl>
              <c:idx val="2"/>
              <c:layout>
                <c:manualLayout>
                  <c:x val="-7.4074195586662769E-2"/>
                  <c:y val="2.127659574468084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145-4D52-8C92-580D22A13C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baseline="0">
                    <a:latin typeface="Goudy Old Style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Accredited (63%)</c:v>
                </c:pt>
                <c:pt idx="1">
                  <c:v>Non-Accredited (37%)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499</c:v>
                </c:pt>
                <c:pt idx="1">
                  <c:v>294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45-4D52-8C92-580D22A13C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382316272965876"/>
          <c:y val="0.7562619706320497"/>
          <c:w val="0.36669291338582705"/>
          <c:h val="0.18968397531389658"/>
        </c:manualLayout>
      </c:layout>
      <c:overlay val="0"/>
      <c:txPr>
        <a:bodyPr/>
        <a:lstStyle/>
        <a:p>
          <a:pPr>
            <a:defRPr sz="1000" b="1" baseline="0">
              <a:latin typeface="Goudy Old Style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5787231457178971"/>
          <c:y val="0.2231113002766546"/>
          <c:w val="0.5667204724409457"/>
          <c:h val="0.6126707810172374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dLbls>
            <c:dLbl>
              <c:idx val="0"/>
              <c:layout>
                <c:manualLayout>
                  <c:x val="0.11172834645669291"/>
                  <c:y val="-4.801624459104773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42A-4BE0-9471-F2EACDF37E4A}"/>
                </c:ext>
              </c:extLst>
            </c:dLbl>
            <c:dLbl>
              <c:idx val="1"/>
              <c:layout>
                <c:manualLayout>
                  <c:x val="2.5000000000000001E-2"/>
                  <c:y val="-0.1197527842803433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2A-4BE0-9471-F2EACDF37E4A}"/>
                </c:ext>
              </c:extLst>
            </c:dLbl>
            <c:dLbl>
              <c:idx val="2"/>
              <c:layout>
                <c:manualLayout>
                  <c:x val="-7.4074195586662769E-2"/>
                  <c:y val="2.127659574468084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42A-4BE0-9471-F2EACDF37E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baseline="0">
                    <a:latin typeface="Goudy Old Style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Accredited (67%)</c:v>
                </c:pt>
                <c:pt idx="1">
                  <c:v>Non-Accredited (33%)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58</c:v>
                </c:pt>
                <c:pt idx="1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42A-4BE0-9471-F2EACDF37E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382316272965876"/>
          <c:y val="0.7562619706320497"/>
          <c:w val="0.36669291338582705"/>
          <c:h val="0.18968397531389658"/>
        </c:manualLayout>
      </c:layout>
      <c:overlay val="0"/>
      <c:txPr>
        <a:bodyPr/>
        <a:lstStyle/>
        <a:p>
          <a:pPr>
            <a:defRPr sz="1000" b="1" baseline="0">
              <a:latin typeface="Goudy Old Style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5787231457178971"/>
          <c:y val="0.1076774445747473"/>
          <c:w val="0.7494366676387676"/>
          <c:h val="0.7433863852124865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marker>
            <c:symbol val="diamond"/>
            <c:size val="13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 sz="1200" dirty="0"/>
                      <a:t>2</a:t>
                    </a:r>
                    <a:r>
                      <a:rPr lang="en-US" dirty="0"/>
                      <a:t>,526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FD-4A7E-85A7-248BEB288F1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200" dirty="0"/>
                      <a:t>2</a:t>
                    </a:r>
                    <a:r>
                      <a:rPr lang="en-US" dirty="0"/>
                      <a:t>,525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FD-4A7E-85A7-248BEB288F1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200" dirty="0"/>
                      <a:t>2</a:t>
                    </a:r>
                    <a:r>
                      <a:rPr lang="en-US" dirty="0"/>
                      <a:t>,488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EFD-4A7E-85A7-248BEB288F1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200" dirty="0"/>
                      <a:t>2</a:t>
                    </a:r>
                    <a:r>
                      <a:rPr lang="en-US" dirty="0"/>
                      <a:t>,485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EFD-4A7E-85A7-248BEB288F1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2,450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EFD-4A7E-85A7-248BEB288F1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2,444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EFD-4A7E-85A7-248BEB288F1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2,382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EFD-4A7E-85A7-248BEB288F1D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2,345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EFD-4A7E-85A7-248BEB288F1D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2,335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EFD-4A7E-85A7-248BEB288F1D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sz="1200" dirty="0"/>
                      <a:t>2</a:t>
                    </a:r>
                    <a:r>
                      <a:rPr lang="en-US" dirty="0"/>
                      <a:t>,255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EFD-4A7E-85A7-248BEB288F1D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sz="1200" dirty="0"/>
                      <a:t>2</a:t>
                    </a:r>
                    <a:r>
                      <a:rPr lang="en-US" dirty="0"/>
                      <a:t>,111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EFD-4A7E-85A7-248BEB288F1D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sz="1200" dirty="0"/>
                      <a:t>2</a:t>
                    </a:r>
                    <a:r>
                      <a:rPr lang="en-US" dirty="0"/>
                      <a:t>,068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EFD-4A7E-85A7-248BEB288F1D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/>
                      <a:t>2,029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5E4-4749-9178-93BE59D3D2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baseline="0">
                    <a:latin typeface="Goudy Old Style" pitchFamily="18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2526</c:v>
                </c:pt>
                <c:pt idx="1">
                  <c:v>2525</c:v>
                </c:pt>
                <c:pt idx="2">
                  <c:v>2488</c:v>
                </c:pt>
                <c:pt idx="3">
                  <c:v>2485</c:v>
                </c:pt>
                <c:pt idx="4">
                  <c:v>2450</c:v>
                </c:pt>
                <c:pt idx="5">
                  <c:v>2444</c:v>
                </c:pt>
                <c:pt idx="6">
                  <c:v>2382</c:v>
                </c:pt>
                <c:pt idx="7">
                  <c:v>2345</c:v>
                </c:pt>
                <c:pt idx="8">
                  <c:v>2335</c:v>
                </c:pt>
                <c:pt idx="9">
                  <c:v>2255</c:v>
                </c:pt>
                <c:pt idx="10">
                  <c:v>2117</c:v>
                </c:pt>
                <c:pt idx="11">
                  <c:v>2068</c:v>
                </c:pt>
                <c:pt idx="12">
                  <c:v>2029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6EFD-4A7E-85A7-248BEB288F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026624"/>
        <c:axId val="54028160"/>
      </c:lineChart>
      <c:catAx>
        <c:axId val="54026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54028160"/>
        <c:crosses val="autoZero"/>
        <c:auto val="1"/>
        <c:lblAlgn val="ctr"/>
        <c:lblOffset val="100"/>
        <c:noMultiLvlLbl val="0"/>
      </c:catAx>
      <c:valAx>
        <c:axId val="54028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026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787231457178971"/>
          <c:y val="0.1076774445747473"/>
          <c:w val="0.7494366676387676"/>
          <c:h val="0.7433863852124865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marker>
            <c:symbol val="diamond"/>
            <c:size val="13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 sz="1200" dirty="0"/>
                      <a:t>2</a:t>
                    </a:r>
                    <a:r>
                      <a:rPr lang="en-US" dirty="0"/>
                      <a:t>,526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CD2-4FF3-B962-D6910A418EB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200" dirty="0"/>
                      <a:t>2</a:t>
                    </a:r>
                    <a:r>
                      <a:rPr lang="en-US" dirty="0"/>
                      <a:t>,525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CD2-4FF3-B962-D6910A418EB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200" dirty="0"/>
                      <a:t>2</a:t>
                    </a:r>
                    <a:r>
                      <a:rPr lang="en-US" dirty="0"/>
                      <a:t>,488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CD2-4FF3-B962-D6910A418EB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200" dirty="0"/>
                      <a:t>2</a:t>
                    </a:r>
                    <a:r>
                      <a:rPr lang="en-US" dirty="0"/>
                      <a:t>,485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CD2-4FF3-B962-D6910A418EB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2,450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D2-4FF3-B962-D6910A418EB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2,444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D2-4FF3-B962-D6910A418EB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2,382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CD2-4FF3-B962-D6910A418EB2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2,345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CD2-4FF3-B962-D6910A418EB2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2,335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D2-4FF3-B962-D6910A418EB2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sz="1200" dirty="0"/>
                      <a:t>2</a:t>
                    </a:r>
                    <a:r>
                      <a:rPr lang="en-US" dirty="0"/>
                      <a:t>,255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CD2-4FF3-B962-D6910A418EB2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sz="1200" dirty="0"/>
                      <a:t>2</a:t>
                    </a:r>
                    <a:r>
                      <a:rPr lang="en-US" dirty="0"/>
                      <a:t>,111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CD2-4FF3-B962-D6910A418EB2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sz="1200" dirty="0"/>
                      <a:t>2</a:t>
                    </a:r>
                    <a:r>
                      <a:rPr lang="en-US" dirty="0"/>
                      <a:t>,068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CD2-4FF3-B962-D6910A418EB2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 dirty="0"/>
                      <a:t>2,029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C59-4E36-9262-C73CEE6FC0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baseline="0">
                    <a:latin typeface="Goudy Old Style" pitchFamily="18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2526</c:v>
                </c:pt>
                <c:pt idx="1">
                  <c:v>2525</c:v>
                </c:pt>
                <c:pt idx="2">
                  <c:v>2488</c:v>
                </c:pt>
                <c:pt idx="3">
                  <c:v>2485</c:v>
                </c:pt>
                <c:pt idx="4">
                  <c:v>2450</c:v>
                </c:pt>
                <c:pt idx="5">
                  <c:v>2444</c:v>
                </c:pt>
                <c:pt idx="6">
                  <c:v>2382</c:v>
                </c:pt>
                <c:pt idx="7">
                  <c:v>2345</c:v>
                </c:pt>
                <c:pt idx="8">
                  <c:v>2335</c:v>
                </c:pt>
                <c:pt idx="9">
                  <c:v>2255</c:v>
                </c:pt>
                <c:pt idx="10">
                  <c:v>2117</c:v>
                </c:pt>
                <c:pt idx="11">
                  <c:v>2068</c:v>
                </c:pt>
                <c:pt idx="12">
                  <c:v>2029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4CD2-4FF3-B962-D6910A418E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Early Childhood Centers</c:v>
                </c:pt>
              </c:strCache>
            </c:strRef>
          </c:tx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C59-4E36-9262-C73CEE6FC0F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59-4E36-9262-C73CEE6FC0F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C59-4E36-9262-C73CEE6FC0F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C59-4E36-9262-C73CEE6FC0F6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C59-4E36-9262-C73CEE6FC0F6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C59-4E36-9262-C73CEE6FC0F6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C59-4E36-9262-C73CEE6FC0F6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C59-4E36-9262-C73CEE6FC0F6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C59-4E36-9262-C73CEE6FC0F6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C59-4E36-9262-C73CEE6FC0F6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C59-4E36-9262-C73CEE6FC0F6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C59-4E36-9262-C73CEE6FC0F6}"/>
                </c:ext>
              </c:extLst>
            </c:dLbl>
            <c:dLbl>
              <c:idx val="12"/>
              <c:layout>
                <c:manualLayout>
                  <c:x val="-3.7037037037037035E-2"/>
                  <c:y val="-5.673758865248226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1,150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C59-4E36-9262-C73CEE6FC0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Goudy Old Style" panose="02020502050305020303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1401</c:v>
                </c:pt>
                <c:pt idx="1">
                  <c:v>1397</c:v>
                </c:pt>
                <c:pt idx="2">
                  <c:v>1368</c:v>
                </c:pt>
                <c:pt idx="3">
                  <c:v>1406</c:v>
                </c:pt>
                <c:pt idx="4">
                  <c:v>1406</c:v>
                </c:pt>
                <c:pt idx="5">
                  <c:v>1400</c:v>
                </c:pt>
                <c:pt idx="6">
                  <c:v>1393</c:v>
                </c:pt>
                <c:pt idx="7">
                  <c:v>1378</c:v>
                </c:pt>
                <c:pt idx="8">
                  <c:v>1376</c:v>
                </c:pt>
                <c:pt idx="9">
                  <c:v>1285</c:v>
                </c:pt>
                <c:pt idx="10">
                  <c:v>1190</c:v>
                </c:pt>
                <c:pt idx="11">
                  <c:v>1173</c:v>
                </c:pt>
                <c:pt idx="12">
                  <c:v>1150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4CD2-4FF3-B962-D6910A418E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Elementary Schools</c:v>
                </c:pt>
              </c:strCache>
            </c:strRef>
          </c:tx>
          <c:dLbls>
            <c:dLbl>
              <c:idx val="12"/>
              <c:layout>
                <c:manualLayout>
                  <c:x val="-2.7777777777777665E-2"/>
                  <c:y val="-3.5460992907801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C59-4E36-9262-C73CEE6FC0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Goudy Old Style" panose="02020502050305020303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1035</c:v>
                </c:pt>
                <c:pt idx="1">
                  <c:v>1026</c:v>
                </c:pt>
                <c:pt idx="2">
                  <c:v>1018</c:v>
                </c:pt>
                <c:pt idx="3">
                  <c:v>976</c:v>
                </c:pt>
                <c:pt idx="4">
                  <c:v>936</c:v>
                </c:pt>
                <c:pt idx="5">
                  <c:v>945</c:v>
                </c:pt>
                <c:pt idx="6">
                  <c:v>899</c:v>
                </c:pt>
                <c:pt idx="7">
                  <c:v>879</c:v>
                </c:pt>
                <c:pt idx="8">
                  <c:v>871</c:v>
                </c:pt>
                <c:pt idx="9">
                  <c:v>880</c:v>
                </c:pt>
                <c:pt idx="10">
                  <c:v>842</c:v>
                </c:pt>
                <c:pt idx="11">
                  <c:v>804</c:v>
                </c:pt>
                <c:pt idx="12">
                  <c:v>793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4CD2-4FF3-B962-D6910A418EB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High Schools</c:v>
                </c:pt>
              </c:strCache>
            </c:strRef>
          </c:tx>
          <c:dLbls>
            <c:dLbl>
              <c:idx val="12"/>
              <c:layout>
                <c:manualLayout>
                  <c:x val="-2.7777777777777665E-2"/>
                  <c:y val="-5.3191489361702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C59-4E36-9262-C73CEE6FC0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Goudy Old Style" panose="02020502050305020303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Sheet1!$E$2:$E$14</c:f>
              <c:numCache>
                <c:formatCode>General</c:formatCode>
                <c:ptCount val="13"/>
                <c:pt idx="0">
                  <c:v>102</c:v>
                </c:pt>
                <c:pt idx="1">
                  <c:v>102</c:v>
                </c:pt>
                <c:pt idx="2">
                  <c:v>102</c:v>
                </c:pt>
                <c:pt idx="3">
                  <c:v>103</c:v>
                </c:pt>
                <c:pt idx="4">
                  <c:v>108</c:v>
                </c:pt>
                <c:pt idx="5">
                  <c:v>99</c:v>
                </c:pt>
                <c:pt idx="6">
                  <c:v>90</c:v>
                </c:pt>
                <c:pt idx="7">
                  <c:v>88</c:v>
                </c:pt>
                <c:pt idx="8">
                  <c:v>88</c:v>
                </c:pt>
                <c:pt idx="9">
                  <c:v>90</c:v>
                </c:pt>
                <c:pt idx="10">
                  <c:v>85</c:v>
                </c:pt>
                <c:pt idx="11">
                  <c:v>91</c:v>
                </c:pt>
                <c:pt idx="12">
                  <c:v>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4CD2-4FF3-B962-D6910A418E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886272"/>
        <c:axId val="84887808"/>
      </c:lineChart>
      <c:catAx>
        <c:axId val="84886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84887808"/>
        <c:crosses val="autoZero"/>
        <c:auto val="1"/>
        <c:lblAlgn val="ctr"/>
        <c:lblOffset val="100"/>
        <c:noMultiLvlLbl val="0"/>
      </c:catAx>
      <c:valAx>
        <c:axId val="84887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8862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5787231457178971"/>
          <c:y val="0.1076774445747473"/>
          <c:w val="0.7494366676387676"/>
          <c:h val="0.7433863852124865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marker>
            <c:symbol val="square"/>
            <c:size val="7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1,698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81D-415A-BE6B-F68A8097F2B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81D-415A-BE6B-F68A8097F2B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81D-415A-BE6B-F68A8097F2B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81D-415A-BE6B-F68A8097F2B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81D-415A-BE6B-F68A8097F2B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1,884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81D-415A-BE6B-F68A8097F2B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81D-415A-BE6B-F68A8097F2BB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1,786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81D-415A-BE6B-F68A8097F2B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81D-415A-BE6B-F68A8097F2BB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81D-415A-BE6B-F68A8097F2BB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81D-415A-BE6B-F68A8097F2BB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81D-415A-BE6B-F68A8097F2BB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81D-415A-BE6B-F68A8097F2BB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81D-415A-BE6B-F68A8097F2BB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81D-415A-BE6B-F68A8097F2BB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81D-415A-BE6B-F68A8097F2BB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81D-415A-BE6B-F68A8097F2BB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81D-415A-BE6B-F68A8097F2BB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81D-415A-BE6B-F68A8097F2BB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81D-415A-BE6B-F68A8097F2BB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E81D-415A-BE6B-F68A8097F2BB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81D-415A-BE6B-F68A8097F2BB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r>
                      <a:rPr lang="en-US" dirty="0"/>
                      <a:t>2,488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81D-415A-BE6B-F68A8097F2BB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81D-415A-BE6B-F68A8097F2BB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81D-415A-BE6B-F68A8097F2BB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81D-415A-BE6B-F68A8097F2BB}"/>
                </c:ext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E81D-415A-BE6B-F68A8097F2BB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E81D-415A-BE6B-F68A8097F2BB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E81D-415A-BE6B-F68A8097F2BB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E81D-415A-BE6B-F68A8097F2BB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E81D-415A-BE6B-F68A8097F2BB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E81D-415A-BE6B-F68A8097F2BB}"/>
                </c:ext>
              </c:extLst>
            </c:dLbl>
            <c:dLbl>
              <c:idx val="32"/>
              <c:tx>
                <c:rich>
                  <a:bodyPr/>
                  <a:lstStyle/>
                  <a:p>
                    <a:r>
                      <a:rPr lang="en-US" dirty="0"/>
                      <a:t>1,943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D4-4F3C-B800-1959D2C3F6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baseline="0">
                    <a:latin typeface="Goudy Old Style" pitchFamily="18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Sheet1!$A$2:$A$34</c:f>
              <c:numCache>
                <c:formatCode>General</c:formatCode>
                <c:ptCount val="33"/>
                <c:pt idx="0">
                  <c:v>1984</c:v>
                </c:pt>
                <c:pt idx="1">
                  <c:v>1985</c:v>
                </c:pt>
                <c:pt idx="2">
                  <c:v>1986</c:v>
                </c:pt>
                <c:pt idx="3">
                  <c:v>1987</c:v>
                </c:pt>
                <c:pt idx="4">
                  <c:v>1988</c:v>
                </c:pt>
                <c:pt idx="5">
                  <c:v>1989</c:v>
                </c:pt>
                <c:pt idx="6">
                  <c:v>1990</c:v>
                </c:pt>
                <c:pt idx="7">
                  <c:v>1991</c:v>
                </c:pt>
                <c:pt idx="8">
                  <c:v>1992</c:v>
                </c:pt>
                <c:pt idx="9">
                  <c:v>1993</c:v>
                </c:pt>
                <c:pt idx="10">
                  <c:v>1994</c:v>
                </c:pt>
                <c:pt idx="11">
                  <c:v>1995</c:v>
                </c:pt>
                <c:pt idx="12">
                  <c:v>1996</c:v>
                </c:pt>
                <c:pt idx="13">
                  <c:v>1997</c:v>
                </c:pt>
                <c:pt idx="14">
                  <c:v>1998</c:v>
                </c:pt>
                <c:pt idx="15">
                  <c:v>1999</c:v>
                </c:pt>
                <c:pt idx="16">
                  <c:v>2000</c:v>
                </c:pt>
                <c:pt idx="17">
                  <c:v>2001</c:v>
                </c:pt>
                <c:pt idx="18">
                  <c:v>2002</c:v>
                </c:pt>
                <c:pt idx="19">
                  <c:v>2003</c:v>
                </c:pt>
                <c:pt idx="20">
                  <c:v>2004</c:v>
                </c:pt>
                <c:pt idx="21">
                  <c:v>2005</c:v>
                </c:pt>
                <c:pt idx="22">
                  <c:v>2006</c:v>
                </c:pt>
                <c:pt idx="23">
                  <c:v>2007</c:v>
                </c:pt>
                <c:pt idx="24">
                  <c:v>2008</c:v>
                </c:pt>
                <c:pt idx="25">
                  <c:v>2009</c:v>
                </c:pt>
                <c:pt idx="26">
                  <c:v>2010</c:v>
                </c:pt>
                <c:pt idx="27">
                  <c:v>2011</c:v>
                </c:pt>
                <c:pt idx="28">
                  <c:v>2012</c:v>
                </c:pt>
                <c:pt idx="29">
                  <c:v>2013</c:v>
                </c:pt>
                <c:pt idx="30">
                  <c:v>2014</c:v>
                </c:pt>
                <c:pt idx="31">
                  <c:v>2015</c:v>
                </c:pt>
                <c:pt idx="32">
                  <c:v>2016</c:v>
                </c:pt>
              </c:numCache>
            </c:numRef>
          </c:cat>
          <c:val>
            <c:numRef>
              <c:f>Sheet1!$B$2:$B$34</c:f>
              <c:numCache>
                <c:formatCode>General</c:formatCode>
                <c:ptCount val="33"/>
                <c:pt idx="0">
                  <c:v>1698</c:v>
                </c:pt>
                <c:pt idx="1">
                  <c:v>1747</c:v>
                </c:pt>
                <c:pt idx="2">
                  <c:v>1825</c:v>
                </c:pt>
                <c:pt idx="3">
                  <c:v>1839</c:v>
                </c:pt>
                <c:pt idx="4">
                  <c:v>1883</c:v>
                </c:pt>
                <c:pt idx="5">
                  <c:v>1884</c:v>
                </c:pt>
                <c:pt idx="6">
                  <c:v>1832</c:v>
                </c:pt>
                <c:pt idx="7">
                  <c:v>1786</c:v>
                </c:pt>
                <c:pt idx="8">
                  <c:v>1892</c:v>
                </c:pt>
                <c:pt idx="9">
                  <c:v>1946</c:v>
                </c:pt>
                <c:pt idx="10">
                  <c:v>1990</c:v>
                </c:pt>
                <c:pt idx="11">
                  <c:v>2031</c:v>
                </c:pt>
                <c:pt idx="12">
                  <c:v>2076</c:v>
                </c:pt>
                <c:pt idx="13">
                  <c:v>2149</c:v>
                </c:pt>
                <c:pt idx="14">
                  <c:v>2200</c:v>
                </c:pt>
                <c:pt idx="15">
                  <c:v>2226</c:v>
                </c:pt>
                <c:pt idx="16">
                  <c:v>2332</c:v>
                </c:pt>
                <c:pt idx="17">
                  <c:v>2338</c:v>
                </c:pt>
                <c:pt idx="18">
                  <c:v>2389</c:v>
                </c:pt>
                <c:pt idx="19">
                  <c:v>2427</c:v>
                </c:pt>
                <c:pt idx="20">
                  <c:v>2425</c:v>
                </c:pt>
                <c:pt idx="21">
                  <c:v>2423</c:v>
                </c:pt>
                <c:pt idx="22">
                  <c:v>2488</c:v>
                </c:pt>
                <c:pt idx="23">
                  <c:v>2382</c:v>
                </c:pt>
                <c:pt idx="24">
                  <c:v>2342</c:v>
                </c:pt>
                <c:pt idx="25">
                  <c:v>2345</c:v>
                </c:pt>
                <c:pt idx="26">
                  <c:v>2292</c:v>
                </c:pt>
                <c:pt idx="27">
                  <c:v>2257</c:v>
                </c:pt>
                <c:pt idx="28">
                  <c:v>2247</c:v>
                </c:pt>
                <c:pt idx="29">
                  <c:v>2165</c:v>
                </c:pt>
                <c:pt idx="30">
                  <c:v>2032</c:v>
                </c:pt>
                <c:pt idx="31">
                  <c:v>1977</c:v>
                </c:pt>
                <c:pt idx="32">
                  <c:v>1943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E81D-415A-BE6B-F68A8097F2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912384"/>
        <c:axId val="84971520"/>
      </c:lineChart>
      <c:catAx>
        <c:axId val="84912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aseline="0"/>
            </a:pPr>
            <a:endParaRPr lang="en-US"/>
          </a:p>
        </c:txPr>
        <c:crossAx val="84971520"/>
        <c:crosses val="autoZero"/>
        <c:auto val="1"/>
        <c:lblAlgn val="ctr"/>
        <c:lblOffset val="100"/>
        <c:noMultiLvlLbl val="0"/>
      </c:catAx>
      <c:valAx>
        <c:axId val="84971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9123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5787231457178971"/>
          <c:y val="0.1076774445747473"/>
          <c:w val="0.7494366676387676"/>
          <c:h val="0.7433863852124865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marker>
            <c:symbol val="diamond"/>
            <c:size val="13"/>
          </c:marker>
          <c:dLbls>
            <c:dLbl>
              <c:idx val="16"/>
              <c:tx>
                <c:rich>
                  <a:bodyPr/>
                  <a:lstStyle/>
                  <a:p>
                    <a:r>
                      <a:rPr lang="en-US" dirty="0"/>
                      <a:t>30</a:t>
                    </a:r>
                    <a:r>
                      <a:rPr lang="en-US" baseline="0" dirty="0"/>
                      <a:t> (est.)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554-46D6-8F0C-3FFEF84271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 baseline="0">
                    <a:latin typeface="Goudy Old Style" pitchFamily="18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Sheet1!$A$2:$A$19</c:f>
              <c:strCache>
                <c:ptCount val="17"/>
                <c:pt idx="0">
                  <c:v>SLED 1</c:v>
                </c:pt>
                <c:pt idx="1">
                  <c:v>SLED 2</c:v>
                </c:pt>
                <c:pt idx="2">
                  <c:v>SLED 3</c:v>
                </c:pt>
                <c:pt idx="3">
                  <c:v>SLED 4</c:v>
                </c:pt>
                <c:pt idx="4">
                  <c:v>SLED 5</c:v>
                </c:pt>
                <c:pt idx="5">
                  <c:v>SLED 6</c:v>
                </c:pt>
                <c:pt idx="6">
                  <c:v>SLED 7</c:v>
                </c:pt>
                <c:pt idx="7">
                  <c:v>SLED 8</c:v>
                </c:pt>
                <c:pt idx="8">
                  <c:v>SLED 9</c:v>
                </c:pt>
                <c:pt idx="9">
                  <c:v>SLED 10</c:v>
                </c:pt>
                <c:pt idx="10">
                  <c:v>SLED 11</c:v>
                </c:pt>
                <c:pt idx="11">
                  <c:v>SLED 12</c:v>
                </c:pt>
                <c:pt idx="12">
                  <c:v>SLED 13</c:v>
                </c:pt>
                <c:pt idx="13">
                  <c:v>SLED 14</c:v>
                </c:pt>
                <c:pt idx="14">
                  <c:v>SLED 15</c:v>
                </c:pt>
                <c:pt idx="15">
                  <c:v>SLED 16</c:v>
                </c:pt>
                <c:pt idx="16">
                  <c:v>SLED 17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32</c:v>
                </c:pt>
                <c:pt idx="1">
                  <c:v>52</c:v>
                </c:pt>
                <c:pt idx="2">
                  <c:v>49</c:v>
                </c:pt>
                <c:pt idx="3">
                  <c:v>50</c:v>
                </c:pt>
                <c:pt idx="4">
                  <c:v>42</c:v>
                </c:pt>
                <c:pt idx="5">
                  <c:v>46</c:v>
                </c:pt>
                <c:pt idx="6">
                  <c:v>42</c:v>
                </c:pt>
                <c:pt idx="7">
                  <c:v>56</c:v>
                </c:pt>
                <c:pt idx="8">
                  <c:v>37</c:v>
                </c:pt>
                <c:pt idx="9">
                  <c:v>15</c:v>
                </c:pt>
                <c:pt idx="10">
                  <c:v>25</c:v>
                </c:pt>
                <c:pt idx="11">
                  <c:v>28</c:v>
                </c:pt>
                <c:pt idx="12">
                  <c:v>26</c:v>
                </c:pt>
                <c:pt idx="13">
                  <c:v>27</c:v>
                </c:pt>
                <c:pt idx="14">
                  <c:v>23</c:v>
                </c:pt>
                <c:pt idx="15">
                  <c:v>25</c:v>
                </c:pt>
                <c:pt idx="16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10E-4D6F-9FB0-BF02171686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021056"/>
        <c:axId val="85022592"/>
      </c:lineChart>
      <c:catAx>
        <c:axId val="85021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 baseline="0">
                <a:latin typeface="Goudy Old Style" pitchFamily="18" charset="0"/>
              </a:defRPr>
            </a:pPr>
            <a:endParaRPr lang="en-US"/>
          </a:p>
        </c:txPr>
        <c:crossAx val="85022592"/>
        <c:crosses val="autoZero"/>
        <c:auto val="1"/>
        <c:lblAlgn val="ctr"/>
        <c:lblOffset val="100"/>
        <c:noMultiLvlLbl val="0"/>
      </c:catAx>
      <c:valAx>
        <c:axId val="85022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021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5787231457178971"/>
          <c:y val="0.1076774445747473"/>
          <c:w val="0.36672061825605184"/>
          <c:h val="0.8426771653543306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dLbls>
            <c:dLbl>
              <c:idx val="0"/>
              <c:layout>
                <c:manualLayout>
                  <c:x val="3.8580246913580245E-2"/>
                  <c:y val="0.15248226950354621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baseline="0" dirty="0">
                        <a:latin typeface="Goudy Old Style" pitchFamily="18" charset="0"/>
                      </a:rPr>
                      <a:t>924; 59%</a:t>
                    </a:r>
                    <a:endParaRPr lang="en-US" sz="140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5A3-4EE8-87AF-F333115440E9}"/>
                </c:ext>
              </c:extLst>
            </c:dLbl>
            <c:dLbl>
              <c:idx val="1"/>
              <c:layout>
                <c:manualLayout>
                  <c:x val="-1.8518518518518531E-2"/>
                  <c:y val="0.13384123527112327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390; 25%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5A3-4EE8-87AF-F333115440E9}"/>
                </c:ext>
              </c:extLst>
            </c:dLbl>
            <c:dLbl>
              <c:idx val="2"/>
              <c:layout>
                <c:manualLayout>
                  <c:x val="-0.10572056965101596"/>
                  <c:y val="9.929078014184400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5A3-4EE8-87AF-F333115440E9}"/>
                </c:ext>
              </c:extLst>
            </c:dLbl>
            <c:dLbl>
              <c:idx val="3"/>
              <c:layout>
                <c:manualLayout>
                  <c:x val="-0.19290123456790151"/>
                  <c:y val="-1.418439716312056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5A3-4EE8-87AF-F333115440E9}"/>
                </c:ext>
              </c:extLst>
            </c:dLbl>
            <c:dLbl>
              <c:idx val="4"/>
              <c:layout>
                <c:manualLayout>
                  <c:x val="-0.10493827160493827"/>
                  <c:y val="-2.48226950354609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5A3-4EE8-87AF-F333115440E9}"/>
                </c:ext>
              </c:extLst>
            </c:dLbl>
            <c:dLbl>
              <c:idx val="5"/>
              <c:layout>
                <c:manualLayout>
                  <c:x val="2.3148148148148147E-2"/>
                  <c:y val="-2.127659574468084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5A3-4EE8-87AF-F333115440E9}"/>
                </c:ext>
              </c:extLst>
            </c:dLbl>
            <c:dLbl>
              <c:idx val="6"/>
              <c:layout>
                <c:manualLayout>
                  <c:x val="8.0246913580247006E-2"/>
                  <c:y val="-1.773049645390071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5A3-4EE8-87AF-F333115440E9}"/>
                </c:ext>
              </c:extLst>
            </c:dLbl>
            <c:dLbl>
              <c:idx val="7"/>
              <c:layout>
                <c:manualLayout>
                  <c:x val="-6.1728395061728392E-2"/>
                  <c:y val="-1.773049645390070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5A3-4EE8-87AF-F333115440E9}"/>
                </c:ext>
              </c:extLst>
            </c:dLbl>
            <c:dLbl>
              <c:idx val="8"/>
              <c:layout>
                <c:manualLayout>
                  <c:x val="0.13734567901234573"/>
                  <c:y val="-1.773049645390071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5A3-4EE8-87AF-F333115440E9}"/>
                </c:ext>
              </c:extLst>
            </c:dLbl>
            <c:dLbl>
              <c:idx val="9"/>
              <c:layout>
                <c:manualLayout>
                  <c:x val="0.19907407407407407"/>
                  <c:y val="-1.773049645390071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5A3-4EE8-87AF-F333115440E9}"/>
                </c:ext>
              </c:extLst>
            </c:dLbl>
            <c:dLbl>
              <c:idx val="10"/>
              <c:layout>
                <c:manualLayout>
                  <c:x val="0.25308641975308671"/>
                  <c:y val="2.48226950354609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5A3-4EE8-87AF-F333115440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baseline="0">
                    <a:latin typeface="Goudy Old Style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Sheet1!$A$2:$A$12</c:f>
              <c:strCache>
                <c:ptCount val="11"/>
                <c:pt idx="0">
                  <c:v>0-100 (59%)</c:v>
                </c:pt>
                <c:pt idx="1">
                  <c:v>101-200 (25%)</c:v>
                </c:pt>
                <c:pt idx="2">
                  <c:v>201-300 (10%)</c:v>
                </c:pt>
                <c:pt idx="3">
                  <c:v>301-400 (3%)</c:v>
                </c:pt>
                <c:pt idx="4">
                  <c:v>401-500 (2%)</c:v>
                </c:pt>
                <c:pt idx="5">
                  <c:v>501-600 (1%)</c:v>
                </c:pt>
                <c:pt idx="6">
                  <c:v>601-700 (1%)</c:v>
                </c:pt>
                <c:pt idx="7">
                  <c:v>701-800 (&lt;1%)</c:v>
                </c:pt>
                <c:pt idx="8">
                  <c:v>801-900 (&lt;1%)</c:v>
                </c:pt>
                <c:pt idx="9">
                  <c:v>901-1000 (&lt;1%)</c:v>
                </c:pt>
                <c:pt idx="10">
                  <c:v>1000+ (&lt;1%)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924</c:v>
                </c:pt>
                <c:pt idx="1">
                  <c:v>390</c:v>
                </c:pt>
                <c:pt idx="2">
                  <c:v>158</c:v>
                </c:pt>
                <c:pt idx="3">
                  <c:v>45</c:v>
                </c:pt>
                <c:pt idx="4">
                  <c:v>23</c:v>
                </c:pt>
                <c:pt idx="5">
                  <c:v>12</c:v>
                </c:pt>
                <c:pt idx="6">
                  <c:v>7</c:v>
                </c:pt>
                <c:pt idx="7">
                  <c:v>6</c:v>
                </c:pt>
                <c:pt idx="8">
                  <c:v>3</c:v>
                </c:pt>
                <c:pt idx="9">
                  <c:v>1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5A3-4EE8-87AF-F333115440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3030475357247093"/>
          <c:y val="0.12783576255095772"/>
          <c:w val="0.26808180227471601"/>
          <c:h val="0.7837895794940527"/>
        </c:manualLayout>
      </c:layout>
      <c:overlay val="0"/>
      <c:txPr>
        <a:bodyPr/>
        <a:lstStyle/>
        <a:p>
          <a:pPr>
            <a:defRPr sz="2200" b="1" baseline="0">
              <a:latin typeface="Goudy Old Style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5787231457178971"/>
          <c:y val="0.1076774445747473"/>
          <c:w val="0.36672061825605196"/>
          <c:h val="0.8426771653543306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dLbls>
            <c:dLbl>
              <c:idx val="0"/>
              <c:layout>
                <c:manualLayout>
                  <c:x val="2.0061728395061731E-2"/>
                  <c:y val="-3.900709219858158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924; 59%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8AE-4EC4-A224-61398C522E49}"/>
                </c:ext>
              </c:extLst>
            </c:dLbl>
            <c:dLbl>
              <c:idx val="1"/>
              <c:layout>
                <c:manualLayout>
                  <c:x val="0"/>
                  <c:y val="-0.1214779136650470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8AE-4EC4-A224-61398C522E49}"/>
                </c:ext>
              </c:extLst>
            </c:dLbl>
            <c:dLbl>
              <c:idx val="2"/>
              <c:layout>
                <c:manualLayout>
                  <c:x val="-7.4074195586662769E-2"/>
                  <c:y val="2.127659574468084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8AE-4EC4-A224-61398C522E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 baseline="0">
                    <a:latin typeface="Goudy Old Style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0-100 (59%)</c:v>
                </c:pt>
                <c:pt idx="1">
                  <c:v>101+ (41%)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924</c:v>
                </c:pt>
                <c:pt idx="1">
                  <c:v>647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8AE-4EC4-A224-61398C522E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3030475357247093"/>
          <c:y val="0.35833221645166696"/>
          <c:w val="0.26815203655098663"/>
          <c:h val="0.35825766460043557"/>
        </c:manualLayout>
      </c:layout>
      <c:overlay val="0"/>
      <c:txPr>
        <a:bodyPr/>
        <a:lstStyle/>
        <a:p>
          <a:pPr>
            <a:defRPr sz="2200" b="1" baseline="0">
              <a:latin typeface="Goudy Old Style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5787231457178971"/>
          <c:y val="0.1076774445747473"/>
          <c:w val="0.36672061825605207"/>
          <c:h val="0.8426771653543306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dLbls>
            <c:dLbl>
              <c:idx val="0"/>
              <c:layout>
                <c:manualLayout>
                  <c:x val="0.13734567901234571"/>
                  <c:y val="-2.836879432624112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1,314;</a:t>
                    </a:r>
                  </a:p>
                  <a:p>
                    <a:r>
                      <a:rPr lang="en-US" dirty="0"/>
                      <a:t>84%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E43-4137-994E-355575955F83}"/>
                </c:ext>
              </c:extLst>
            </c:dLbl>
            <c:dLbl>
              <c:idx val="1"/>
              <c:layout>
                <c:manualLayout>
                  <c:x val="-1.0807208126761933E-2"/>
                  <c:y val="-1.15488356508628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E43-4137-994E-355575955F83}"/>
                </c:ext>
              </c:extLst>
            </c:dLbl>
            <c:dLbl>
              <c:idx val="2"/>
              <c:layout>
                <c:manualLayout>
                  <c:x val="-7.4074195586662769E-2"/>
                  <c:y val="2.127659574468084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E43-4137-994E-355575955F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 baseline="0">
                    <a:latin typeface="Goudy Old Style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0-200 (84%)</c:v>
                </c:pt>
                <c:pt idx="1">
                  <c:v>201+ (16%)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1314</c:v>
                </c:pt>
                <c:pt idx="1">
                  <c:v>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43-4137-994E-355575955F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3030475357247093"/>
          <c:y val="0.35833221645166696"/>
          <c:w val="0.26808180227471601"/>
          <c:h val="0.35825766460043557"/>
        </c:manualLayout>
      </c:layout>
      <c:overlay val="0"/>
      <c:txPr>
        <a:bodyPr/>
        <a:lstStyle/>
        <a:p>
          <a:pPr>
            <a:defRPr sz="2200" b="1" baseline="0">
              <a:latin typeface="Goudy Old Style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5787231457178971"/>
          <c:y val="0.1076774445747473"/>
          <c:w val="0.36672061825605218"/>
          <c:h val="0.8426771653543306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dLbls>
            <c:dLbl>
              <c:idx val="0"/>
              <c:layout>
                <c:manualLayout>
                  <c:x val="0.21676010984738051"/>
                  <c:y val="-8.865304071033684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1,540; 98%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804-4F0E-B806-E79F1E3BFAA5}"/>
                </c:ext>
              </c:extLst>
            </c:dLbl>
            <c:dLbl>
              <c:idx val="1"/>
              <c:layout>
                <c:manualLayout>
                  <c:x val="-0.18981967531836313"/>
                  <c:y val="2.127659574468084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804-4F0E-B806-E79F1E3BFAA5}"/>
                </c:ext>
              </c:extLst>
            </c:dLbl>
            <c:dLbl>
              <c:idx val="2"/>
              <c:layout>
                <c:manualLayout>
                  <c:x val="-7.4074195586662769E-2"/>
                  <c:y val="2.127659574468084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804-4F0E-B806-E79F1E3BFA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 baseline="0">
                    <a:latin typeface="Goudy Old Style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0-500 (98%)</c:v>
                </c:pt>
                <c:pt idx="1">
                  <c:v>501+ (2%)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1540</c:v>
                </c:pt>
                <c:pt idx="1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804-4F0E-B806-E79F1E3BFA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3030475357247093"/>
          <c:y val="0.36187831574244794"/>
          <c:w val="0.26808180227471601"/>
          <c:h val="0.35825766460043557"/>
        </c:manualLayout>
      </c:layout>
      <c:overlay val="0"/>
      <c:txPr>
        <a:bodyPr/>
        <a:lstStyle/>
        <a:p>
          <a:pPr>
            <a:defRPr sz="2200" b="1" baseline="0">
              <a:latin typeface="Goudy Old Style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5787231457178971"/>
          <c:y val="0.1076774445747473"/>
          <c:w val="0.36672061825605173"/>
          <c:h val="0.8426771653543306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dLbls>
            <c:dLbl>
              <c:idx val="0"/>
              <c:layout>
                <c:manualLayout>
                  <c:x val="2.0061728395061731E-2"/>
                  <c:y val="-3.9007092198581582E-2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baseline="0" dirty="0">
                        <a:latin typeface="Goudy Old Style" pitchFamily="18" charset="0"/>
                      </a:rPr>
                      <a:t>80,416</a:t>
                    </a:r>
                    <a:r>
                      <a:rPr lang="en-US" dirty="0"/>
                      <a:t>; 43%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215-47E0-88FE-EB435CAA93A0}"/>
                </c:ext>
              </c:extLst>
            </c:dLbl>
            <c:dLbl>
              <c:idx val="1"/>
              <c:layout>
                <c:manualLayout>
                  <c:x val="-1.0807208126761933E-2"/>
                  <c:y val="-1.154883565086282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87,993; 48%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15-47E0-88FE-EB435CAA93A0}"/>
                </c:ext>
              </c:extLst>
            </c:dLbl>
            <c:dLbl>
              <c:idx val="2"/>
              <c:layout>
                <c:manualLayout>
                  <c:x val="-3.3950738796539301E-2"/>
                  <c:y val="-2.8368794326241141E-2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baseline="0" dirty="0">
                        <a:latin typeface="Goudy Old Style" pitchFamily="18" charset="0"/>
                      </a:rPr>
                      <a:t>17,559</a:t>
                    </a:r>
                    <a:r>
                      <a:rPr lang="en-US" sz="2800" b="1" dirty="0"/>
                      <a:t>; 9%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695209973753282"/>
                      <c:h val="0.1497163120567375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7215-47E0-88FE-EB435CAA93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 baseline="0">
                    <a:latin typeface="Goudy Old Style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Early Childhood Students (43%)</c:v>
                </c:pt>
                <c:pt idx="1">
                  <c:v>K-8 Students (48%)</c:v>
                </c:pt>
                <c:pt idx="2">
                  <c:v>9-12 Students (9%)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80416</c:v>
                </c:pt>
                <c:pt idx="1">
                  <c:v>87993</c:v>
                </c:pt>
                <c:pt idx="2">
                  <c:v>17559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215-47E0-88FE-EB435CAA93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0252697579469237"/>
          <c:y val="0.21294214552968146"/>
          <c:w val="0.29585958005249396"/>
          <c:h val="0.7837895794940527"/>
        </c:manualLayout>
      </c:layout>
      <c:overlay val="0"/>
      <c:txPr>
        <a:bodyPr/>
        <a:lstStyle/>
        <a:p>
          <a:pPr>
            <a:defRPr sz="2200" b="1" baseline="0">
              <a:latin typeface="Goudy Old Style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5787231457178971"/>
          <c:y val="0.1076774445747473"/>
          <c:w val="0.36672061825605173"/>
          <c:h val="0.8426771653543306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dLbls>
            <c:dLbl>
              <c:idx val="0"/>
              <c:layout>
                <c:manualLayout>
                  <c:x val="4.1666666666666664E-2"/>
                  <c:y val="-2.1276595744680847E-2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baseline="0" dirty="0">
                        <a:latin typeface="Goudy Old Style" pitchFamily="18" charset="0"/>
                      </a:rPr>
                      <a:t>6,177; 28%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D0A-4A37-ABB0-52F0532A985F}"/>
                </c:ext>
              </c:extLst>
            </c:dLbl>
            <c:dLbl>
              <c:idx val="1"/>
              <c:layout>
                <c:manualLayout>
                  <c:x val="6.4810075823855354E-2"/>
                  <c:y val="-0.34842854749539293"/>
                </c:manualLayout>
              </c:layout>
              <c:tx>
                <c:rich>
                  <a:bodyPr/>
                  <a:lstStyle/>
                  <a:p>
                    <a:fld id="{C4A8C9CF-EE1A-4987-9C5C-FB8E13AC3EDC}" type="VALUE">
                      <a:rPr lang="en-US" smtClean="0"/>
                      <a:pPr/>
                      <a:t>[VALUE]</a:t>
                    </a:fld>
                    <a:r>
                      <a:rPr lang="en-US" baseline="0" dirty="0"/>
                      <a:t>; </a:t>
                    </a:r>
                    <a:fld id="{7FC2B932-0A0C-414A-B121-463D3C0195EF}" type="PERCENTAGE">
                      <a:rPr lang="en-US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D0A-4A37-ABB0-52F0532A985F}"/>
                </c:ext>
              </c:extLst>
            </c:dLbl>
            <c:dLbl>
              <c:idx val="2"/>
              <c:layout>
                <c:manualLayout>
                  <c:x val="0.14043185574025469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baseline="0" dirty="0">
                        <a:latin typeface="Goudy Old Style" pitchFamily="18" charset="0"/>
                      </a:rPr>
                      <a:t>3,030; 14%</a:t>
                    </a:r>
                    <a:endParaRPr lang="en-US" sz="2800" b="1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D0A-4A37-ABB0-52F0532A985F}"/>
                </c:ext>
              </c:extLst>
            </c:dLbl>
            <c:dLbl>
              <c:idx val="3"/>
              <c:layout>
                <c:manualLayout>
                  <c:x val="6.1729002624672132E-3"/>
                  <c:y val="-0.25177304964539005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11,041; 51%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993827160493828"/>
                      <c:h val="0.319929078014184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D0A-4A37-ABB0-52F0532A985F}"/>
                </c:ext>
              </c:extLst>
            </c:dLbl>
            <c:dLbl>
              <c:idx val="4"/>
              <c:layout>
                <c:manualLayout>
                  <c:x val="-2.0061728395061731E-2"/>
                  <c:y val="-0.1453900709219858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9,233; 46%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D0A-4A37-ABB0-52F0532A98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 baseline="0">
                    <a:latin typeface="Goudy Old Style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Rostered - Active (28%)</c:v>
                </c:pt>
                <c:pt idx="1">
                  <c:v>Rostered - Candidate (7%)</c:v>
                </c:pt>
                <c:pt idx="2">
                  <c:v>Rostered - Emeritus (14%)</c:v>
                </c:pt>
                <c:pt idx="3">
                  <c:v>Non-Rostered (51%)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6177</c:v>
                </c:pt>
                <c:pt idx="1">
                  <c:v>1483</c:v>
                </c:pt>
                <c:pt idx="2">
                  <c:v>3030</c:v>
                </c:pt>
                <c:pt idx="3">
                  <c:v>11041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D0A-4A37-ABB0-52F0532A98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3030475357247071"/>
          <c:y val="0.21294214552968127"/>
          <c:w val="0.26808180227471601"/>
          <c:h val="0.7837895794940527"/>
        </c:manualLayout>
      </c:layout>
      <c:overlay val="0"/>
      <c:txPr>
        <a:bodyPr/>
        <a:lstStyle/>
        <a:p>
          <a:pPr>
            <a:defRPr sz="1800" b="1" baseline="0">
              <a:latin typeface="Goudy Old Style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5787231457178971"/>
          <c:y val="0.1076774445747473"/>
          <c:w val="0.36672061825605173"/>
          <c:h val="0.8426771653543306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dLbls>
            <c:dLbl>
              <c:idx val="0"/>
              <c:layout>
                <c:manualLayout>
                  <c:x val="2.9320987654320996E-2"/>
                  <c:y val="0.16666666666666666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baseline="0" dirty="0">
                        <a:latin typeface="Goudy Old Style" pitchFamily="18" charset="0"/>
                      </a:rPr>
                      <a:t>10,690; 49%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879-424D-8F11-8DE548E574D1}"/>
                </c:ext>
              </c:extLst>
            </c:dLbl>
            <c:dLbl>
              <c:idx val="1"/>
              <c:layout>
                <c:manualLayout>
                  <c:x val="-1.2350418003305143E-2"/>
                  <c:y val="-0.167577204445189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baseline="0" dirty="0">
                        <a:latin typeface="Goudy Old Style" pitchFamily="18" charset="0"/>
                      </a:rPr>
                      <a:t>11,041; 51%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879-424D-8F11-8DE548E574D1}"/>
                </c:ext>
              </c:extLst>
            </c:dLbl>
            <c:dLbl>
              <c:idx val="2"/>
              <c:layout>
                <c:manualLayout>
                  <c:x val="-7.4074195586662769E-2"/>
                  <c:y val="2.127659574468084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879-424D-8F11-8DE548E574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 baseline="0">
                    <a:latin typeface="Goudy Old Style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Rostered (49%)</c:v>
                </c:pt>
                <c:pt idx="1">
                  <c:v>Non-Rostered (51%)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10690</c:v>
                </c:pt>
                <c:pt idx="1">
                  <c:v>11041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879-424D-8F11-8DE548E574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0252697579469237"/>
          <c:y val="0.38315491148712821"/>
          <c:w val="0.29585958005249396"/>
          <c:h val="0.40081085608979738"/>
        </c:manualLayout>
      </c:layout>
      <c:overlay val="0"/>
      <c:txPr>
        <a:bodyPr/>
        <a:lstStyle/>
        <a:p>
          <a:pPr>
            <a:defRPr sz="2200" b="1" baseline="0">
              <a:latin typeface="Goudy Old Style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5787231457178971"/>
          <c:y val="0.1076774445747473"/>
          <c:w val="0.3667206182560519"/>
          <c:h val="0.8426771653543306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dLbls>
            <c:dLbl>
              <c:idx val="0"/>
              <c:layout>
                <c:manualLayout>
                  <c:x val="7.098765432098765E-2"/>
                  <c:y val="6.6245323058021999E-2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baseline="0" dirty="0">
                        <a:latin typeface="Goudy Old Style" pitchFamily="18" charset="0"/>
                      </a:rPr>
                      <a:t>6,177;</a:t>
                    </a:r>
                  </a:p>
                  <a:p>
                    <a:r>
                      <a:rPr lang="en-US" sz="2800" b="1" baseline="0" dirty="0">
                        <a:latin typeface="Goudy Old Style" pitchFamily="18" charset="0"/>
                      </a:rPr>
                      <a:t>28%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61D-4A87-A2E5-38F7C124B00C}"/>
                </c:ext>
              </c:extLst>
            </c:dLbl>
            <c:dLbl>
              <c:idx val="1"/>
              <c:layout>
                <c:manualLayout>
                  <c:x val="-3.8584985904539709E-2"/>
                  <c:y val="-4.1066063550566814E-2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baseline="0" dirty="0">
                        <a:latin typeface="Goudy Old Style" pitchFamily="18" charset="0"/>
                      </a:rPr>
                      <a:t>15,554; 72%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1D-4A87-A2E5-38F7C124B00C}"/>
                </c:ext>
              </c:extLst>
            </c:dLbl>
            <c:dLbl>
              <c:idx val="2"/>
              <c:layout>
                <c:manualLayout>
                  <c:x val="-7.4074195586662769E-2"/>
                  <c:y val="2.127659574468084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61D-4A87-A2E5-38F7C124B0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 baseline="0">
                    <a:latin typeface="Goudy Old Style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Rostered - Active (28%)</c:v>
                </c:pt>
                <c:pt idx="1">
                  <c:v>Other Rostered and Non-Rostered (72%)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6177</c:v>
                </c:pt>
                <c:pt idx="1">
                  <c:v>15554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1D-4A87-A2E5-38F7C124B0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474919801691502"/>
          <c:y val="0.34060171999776645"/>
          <c:w val="0.32363735783027131"/>
          <c:h val="0.439817948288379"/>
        </c:manualLayout>
      </c:layout>
      <c:overlay val="0"/>
      <c:txPr>
        <a:bodyPr/>
        <a:lstStyle/>
        <a:p>
          <a:pPr>
            <a:defRPr sz="2200" b="1" baseline="0">
              <a:latin typeface="Goudy Old Style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27F6E-87EA-462B-A086-53608A7EC109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2814F-2598-4DBD-8EAF-8EA514A705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EEC5-416F-481C-92CD-D80121E81CF3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D9EF-E309-4079-9BAD-67168DD4EA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EEC5-416F-481C-92CD-D80121E81CF3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D9EF-E309-4079-9BAD-67168DD4EA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EEC5-416F-481C-92CD-D80121E81CF3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D9EF-E309-4079-9BAD-67168DD4EA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EEC5-416F-481C-92CD-D80121E81CF3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D9EF-E309-4079-9BAD-67168DD4EA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EEC5-416F-481C-92CD-D80121E81CF3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D9EF-E309-4079-9BAD-67168DD4EA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EEC5-416F-481C-92CD-D80121E81CF3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D9EF-E309-4079-9BAD-67168DD4EA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EEC5-416F-481C-92CD-D80121E81CF3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D9EF-E309-4079-9BAD-67168DD4EA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EEC5-416F-481C-92CD-D80121E81CF3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D9EF-E309-4079-9BAD-67168DD4EA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EEC5-416F-481C-92CD-D80121E81CF3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D9EF-E309-4079-9BAD-67168DD4EA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EEC5-416F-481C-92CD-D80121E81CF3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D9EF-E309-4079-9BAD-67168DD4EA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EEC5-416F-481C-92CD-D80121E81CF3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D9EF-E309-4079-9BAD-67168DD4EA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1EEC5-416F-481C-92CD-D80121E81CF3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0D9EF-E309-4079-9BAD-67168DD4EA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1.png"/><Relationship Id="rId7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LCMS School Ministry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8229600" cy="30480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Goudy Old Style" pitchFamily="18" charset="0"/>
              </a:rPr>
              <a:t>GOSPEL Conference</a:t>
            </a:r>
          </a:p>
          <a:p>
            <a:r>
              <a:rPr lang="en-US" sz="3600" dirty="0">
                <a:solidFill>
                  <a:schemeClr val="tx1"/>
                </a:solidFill>
                <a:latin typeface="Goudy Old Style" pitchFamily="18" charset="0"/>
              </a:rPr>
              <a:t>June 20 – 22, 2017</a:t>
            </a:r>
          </a:p>
          <a:p>
            <a:r>
              <a:rPr lang="en-US" sz="3600" dirty="0">
                <a:solidFill>
                  <a:schemeClr val="tx1"/>
                </a:solidFill>
                <a:latin typeface="Goudy Old Style" pitchFamily="18" charset="0"/>
              </a:rPr>
              <a:t>Nashville, Tennessee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2050" name="Group 2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2052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2051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1934163" y="1447800"/>
            <a:ext cx="5275675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Data Sets and Disclaimers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2209801"/>
            <a:ext cx="8229600" cy="36576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Goudy Old Style" pitchFamily="18" charset="0"/>
              </a:rPr>
              <a:t>The following statistical analysis comes from data reported on the 2016-2017 </a:t>
            </a:r>
            <a:r>
              <a:rPr lang="en-US" i="1" dirty="0">
                <a:latin typeface="Goudy Old Style" pitchFamily="18" charset="0"/>
              </a:rPr>
              <a:t>Early Childhood and School Statistical Report </a:t>
            </a:r>
            <a:r>
              <a:rPr lang="en-US" dirty="0">
                <a:latin typeface="Goudy Old Style" pitchFamily="18" charset="0"/>
              </a:rPr>
              <a:t>and from official school data submitted to the LCMS Office of Rosters and Statistics.</a:t>
            </a:r>
          </a:p>
          <a:p>
            <a:r>
              <a:rPr lang="en-US" dirty="0">
                <a:latin typeface="Goudy Old Style" pitchFamily="18" charset="0"/>
              </a:rPr>
              <a:t>Data from the </a:t>
            </a:r>
            <a:r>
              <a:rPr lang="en-US" i="1" dirty="0">
                <a:latin typeface="Goudy Old Style" pitchFamily="18" charset="0"/>
              </a:rPr>
              <a:t>Early Childhood and School Statistical Report </a:t>
            </a:r>
            <a:r>
              <a:rPr lang="en-US">
                <a:latin typeface="Goudy Old Style" pitchFamily="18" charset="0"/>
              </a:rPr>
              <a:t>represents a </a:t>
            </a:r>
            <a:r>
              <a:rPr lang="en-US" dirty="0">
                <a:latin typeface="Goudy Old Style" pitchFamily="18" charset="0"/>
              </a:rPr>
              <a:t>78% submission rate from Lutheran Schools and does not include the 22% which chose not to submit their data.</a:t>
            </a:r>
          </a:p>
        </p:txBody>
      </p:sp>
    </p:spTree>
    <p:extLst>
      <p:ext uri="{BB962C8B-B14F-4D97-AF65-F5344CB8AC3E}">
        <p14:creationId xmlns:p14="http://schemas.microsoft.com/office/powerpoint/2010/main" val="2764086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133600"/>
          <a:ext cx="8229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1016027" y="1447800"/>
            <a:ext cx="7111947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Current Numbers (Schools by Type)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10200" y="1924878"/>
            <a:ext cx="30657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  <a:latin typeface="Goudy Old Style" pitchFamily="18" charset="0"/>
              </a:rPr>
              <a:t>Total Schools: 2,029</a:t>
            </a:r>
          </a:p>
        </p:txBody>
      </p:sp>
    </p:spTree>
    <p:extLst>
      <p:ext uri="{BB962C8B-B14F-4D97-AF65-F5344CB8AC3E}">
        <p14:creationId xmlns:p14="http://schemas.microsoft.com/office/powerpoint/2010/main" val="761536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133600"/>
          <a:ext cx="8229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1110860" y="1447800"/>
            <a:ext cx="692228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Current Numbers (Schools by Size)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1924878"/>
            <a:ext cx="26355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  <a:latin typeface="Goudy Old Style" pitchFamily="18" charset="0"/>
              </a:rPr>
              <a:t>Reporting: 1,571</a:t>
            </a:r>
          </a:p>
        </p:txBody>
      </p:sp>
    </p:spTree>
    <p:extLst>
      <p:ext uri="{BB962C8B-B14F-4D97-AF65-F5344CB8AC3E}">
        <p14:creationId xmlns:p14="http://schemas.microsoft.com/office/powerpoint/2010/main" val="388237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133600"/>
          <a:ext cx="8229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1110860" y="1447800"/>
            <a:ext cx="692228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Current Numbers (Schools by Size)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1924878"/>
            <a:ext cx="26355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  <a:latin typeface="Goudy Old Style" pitchFamily="18" charset="0"/>
              </a:rPr>
              <a:t>Reporting: 1,571</a:t>
            </a:r>
          </a:p>
        </p:txBody>
      </p:sp>
    </p:spTree>
    <p:extLst>
      <p:ext uri="{BB962C8B-B14F-4D97-AF65-F5344CB8AC3E}">
        <p14:creationId xmlns:p14="http://schemas.microsoft.com/office/powerpoint/2010/main" val="2050438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133600"/>
          <a:ext cx="8229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1110860" y="1447800"/>
            <a:ext cx="692228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Current Numbers (Schools by Size)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1924878"/>
            <a:ext cx="26355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  <a:latin typeface="Goudy Old Style" pitchFamily="18" charset="0"/>
              </a:rPr>
              <a:t>Reporting: 1,571</a:t>
            </a:r>
          </a:p>
        </p:txBody>
      </p:sp>
    </p:spTree>
    <p:extLst>
      <p:ext uri="{BB962C8B-B14F-4D97-AF65-F5344CB8AC3E}">
        <p14:creationId xmlns:p14="http://schemas.microsoft.com/office/powerpoint/2010/main" val="2215420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133600"/>
          <a:ext cx="8229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1110860" y="1447800"/>
            <a:ext cx="692228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Current Numbers (Schools by Size)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1924878"/>
            <a:ext cx="26355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  <a:latin typeface="Goudy Old Style" pitchFamily="18" charset="0"/>
              </a:rPr>
              <a:t>Reporting: 1,571</a:t>
            </a:r>
          </a:p>
        </p:txBody>
      </p:sp>
    </p:spTree>
    <p:extLst>
      <p:ext uri="{BB962C8B-B14F-4D97-AF65-F5344CB8AC3E}">
        <p14:creationId xmlns:p14="http://schemas.microsoft.com/office/powerpoint/2010/main" val="9444345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133600"/>
          <a:ext cx="8229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910132" y="1447800"/>
            <a:ext cx="7323736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Current Numbers (Students by Type)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1924878"/>
            <a:ext cx="29357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  <a:latin typeface="Goudy Old Style" pitchFamily="18" charset="0"/>
              </a:rPr>
              <a:t>Reporting: 185,968</a:t>
            </a:r>
          </a:p>
        </p:txBody>
      </p:sp>
    </p:spTree>
    <p:extLst>
      <p:ext uri="{BB962C8B-B14F-4D97-AF65-F5344CB8AC3E}">
        <p14:creationId xmlns:p14="http://schemas.microsoft.com/office/powerpoint/2010/main" val="4222850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438305" y="1447800"/>
            <a:ext cx="8267391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Current Numbers (Students by Ethnicity)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1924878"/>
            <a:ext cx="29220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  <a:latin typeface="Goudy Old Style" pitchFamily="18" charset="0"/>
              </a:rPr>
              <a:t>Reporting: 172,635</a:t>
            </a:r>
          </a:p>
        </p:txBody>
      </p:sp>
      <p:graphicFrame>
        <p:nvGraphicFramePr>
          <p:cNvPr id="11" name="Content Placeholder 10"/>
          <p:cNvGraphicFramePr>
            <a:graphicFrameLocks/>
          </p:cNvGraphicFramePr>
          <p:nvPr>
            <p:extLst/>
          </p:nvPr>
        </p:nvGraphicFramePr>
        <p:xfrm>
          <a:off x="457201" y="2658658"/>
          <a:ext cx="8229607" cy="2522942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142999">
                  <a:extLst>
                    <a:ext uri="{9D8B030D-6E8A-4147-A177-3AD203B41FA5}">
                      <a16:colId xmlns:a16="http://schemas.microsoft.com/office/drawing/2014/main" val="68830651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33554963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425641034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21936247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027912914"/>
                    </a:ext>
                  </a:extLst>
                </a:gridCol>
                <a:gridCol w="914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237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American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Indian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Asian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Black or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African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 American</a:t>
                      </a:r>
                      <a:endParaRPr lang="en-US" sz="1800" dirty="0">
                        <a:solidFill>
                          <a:schemeClr val="tx1"/>
                        </a:solidFill>
                        <a:latin typeface="Goudy Old Style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Hispanic or Latino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White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Two or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 More Races</a:t>
                      </a:r>
                      <a:endParaRPr lang="en-US" sz="1800" dirty="0">
                        <a:solidFill>
                          <a:schemeClr val="tx1"/>
                        </a:solidFill>
                        <a:latin typeface="Goudy Old Style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Native Hawaiian/Pacific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 Islander</a:t>
                      </a:r>
                      <a:endParaRPr lang="en-US" sz="1800" dirty="0">
                        <a:solidFill>
                          <a:schemeClr val="tx1"/>
                        </a:solidFill>
                        <a:latin typeface="Goudy Old Style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Other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285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939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8,113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12,476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10,055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129,029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8,713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622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2,688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93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&lt;1%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5%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7%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6%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75%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5%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&lt;1%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2%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936340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471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133600"/>
          <a:ext cx="8229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1533380" y="1447800"/>
            <a:ext cx="6077241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Current Numbers (Educators)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1924878"/>
            <a:ext cx="35093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  <a:latin typeface="Goudy Old Style" pitchFamily="18" charset="0"/>
              </a:rPr>
              <a:t>Total Educators: 21,731</a:t>
            </a:r>
          </a:p>
        </p:txBody>
      </p:sp>
    </p:spTree>
    <p:extLst>
      <p:ext uri="{BB962C8B-B14F-4D97-AF65-F5344CB8AC3E}">
        <p14:creationId xmlns:p14="http://schemas.microsoft.com/office/powerpoint/2010/main" val="30424123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133600"/>
          <a:ext cx="8229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1046869" y="1447800"/>
            <a:ext cx="7050263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Current Numbers (Educators cont.)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1924878"/>
            <a:ext cx="35093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  <a:latin typeface="Goudy Old Style" pitchFamily="18" charset="0"/>
              </a:rPr>
              <a:t>Total Educators: 21,731</a:t>
            </a:r>
          </a:p>
        </p:txBody>
      </p:sp>
    </p:spTree>
    <p:extLst>
      <p:ext uri="{BB962C8B-B14F-4D97-AF65-F5344CB8AC3E}">
        <p14:creationId xmlns:p14="http://schemas.microsoft.com/office/powerpoint/2010/main" val="503203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Goudy Old Style" pitchFamily="18" charset="0"/>
              </a:rPr>
              <a:t>LCMS School Ministry Updates</a:t>
            </a:r>
          </a:p>
          <a:p>
            <a:r>
              <a:rPr lang="en-US" sz="3800" dirty="0">
                <a:latin typeface="Goudy Old Style" pitchFamily="18" charset="0"/>
              </a:rPr>
              <a:t>CWU / CMIF / DEAA Questions</a:t>
            </a:r>
          </a:p>
          <a:p>
            <a:r>
              <a:rPr lang="en-US" sz="3800" dirty="0">
                <a:latin typeface="Goudy Old Style" pitchFamily="18" charset="0"/>
              </a:rPr>
              <a:t>2017 - 2018 School Statistics</a:t>
            </a:r>
          </a:p>
          <a:p>
            <a:pPr algn="ctr">
              <a:buNone/>
            </a:pPr>
            <a:r>
              <a:rPr lang="en-US" sz="3800" i="1" dirty="0">
                <a:latin typeface="Goudy Old Style" pitchFamily="18" charset="0"/>
              </a:rPr>
              <a:t>Break</a:t>
            </a:r>
          </a:p>
          <a:p>
            <a:r>
              <a:rPr lang="en-US" sz="3800" dirty="0">
                <a:latin typeface="Goudy Old Style" pitchFamily="18" charset="0"/>
              </a:rPr>
              <a:t>LCMS School Ministry Updates (cont.)</a:t>
            </a: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133600"/>
          <a:ext cx="8229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1046869" y="1447800"/>
            <a:ext cx="7050263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Current Numbers (Educators cont.)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1924878"/>
            <a:ext cx="35093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  <a:latin typeface="Goudy Old Style" pitchFamily="18" charset="0"/>
              </a:rPr>
              <a:t>Total Educators: 21,731</a:t>
            </a:r>
          </a:p>
        </p:txBody>
      </p:sp>
    </p:spTree>
    <p:extLst>
      <p:ext uri="{BB962C8B-B14F-4D97-AF65-F5344CB8AC3E}">
        <p14:creationId xmlns:p14="http://schemas.microsoft.com/office/powerpoint/2010/main" val="28159565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133600"/>
          <a:ext cx="8229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-29312" y="1447800"/>
            <a:ext cx="92026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600" dirty="0">
                <a:solidFill>
                  <a:prstClr val="black"/>
                </a:solidFill>
                <a:latin typeface="Goudy Old Style" pitchFamily="18" charset="0"/>
              </a:rPr>
              <a:t>Current Numbers (Student Church Membership)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1924878"/>
            <a:ext cx="35309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  <a:latin typeface="Goudy Old Style" pitchFamily="18" charset="0"/>
              </a:rPr>
              <a:t>Total Students: 169,321</a:t>
            </a:r>
          </a:p>
        </p:txBody>
      </p:sp>
    </p:spTree>
    <p:extLst>
      <p:ext uri="{BB962C8B-B14F-4D97-AF65-F5344CB8AC3E}">
        <p14:creationId xmlns:p14="http://schemas.microsoft.com/office/powerpoint/2010/main" val="9309673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133600"/>
          <a:ext cx="8229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-39583" y="1447800"/>
            <a:ext cx="9223167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500" dirty="0">
                <a:solidFill>
                  <a:prstClr val="black"/>
                </a:solidFill>
                <a:latin typeface="Goudy Old Style" pitchFamily="18" charset="0"/>
              </a:rPr>
              <a:t>Current Numbers (Student Lutheran Membership)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1924878"/>
            <a:ext cx="35309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  <a:latin typeface="Goudy Old Style" pitchFamily="18" charset="0"/>
              </a:rPr>
              <a:t>Total Students: 169,321</a:t>
            </a:r>
          </a:p>
        </p:txBody>
      </p:sp>
    </p:spTree>
    <p:extLst>
      <p:ext uri="{BB962C8B-B14F-4D97-AF65-F5344CB8AC3E}">
        <p14:creationId xmlns:p14="http://schemas.microsoft.com/office/powerpoint/2010/main" val="13822994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835272" y="1447800"/>
            <a:ext cx="7473456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Current Numbers (Funding Support)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438400"/>
          <a:ext cx="8229600" cy="23622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811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Congregational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 Support</a:t>
                      </a:r>
                      <a:endParaRPr lang="en-US" sz="2800" dirty="0">
                        <a:solidFill>
                          <a:schemeClr val="tx1"/>
                        </a:solidFill>
                        <a:latin typeface="Goudy Old Style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Tuition and Fees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Other 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Sources</a:t>
                      </a:r>
                      <a:endParaRPr lang="en-US" sz="2800" dirty="0">
                        <a:solidFill>
                          <a:schemeClr val="tx1"/>
                        </a:solidFill>
                        <a:latin typeface="Goudy Old Style" pitchFamily="18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1100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23%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71%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10%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81000" y="4800600"/>
            <a:ext cx="8763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lvl="0" indent="-173038">
              <a:spcBef>
                <a:spcPct val="20000"/>
              </a:spcBef>
            </a:pPr>
            <a:r>
              <a:rPr lang="en-US" sz="2800" i="1" dirty="0">
                <a:solidFill>
                  <a:prstClr val="black"/>
                </a:solidFill>
                <a:latin typeface="Goudy Old Style" pitchFamily="18" charset="0"/>
              </a:rPr>
              <a:t>*Note: These numbers represent an average of overall percentages submitted by schools for each individual response.</a:t>
            </a:r>
          </a:p>
        </p:txBody>
      </p:sp>
    </p:spTree>
    <p:extLst>
      <p:ext uri="{BB962C8B-B14F-4D97-AF65-F5344CB8AC3E}">
        <p14:creationId xmlns:p14="http://schemas.microsoft.com/office/powerpoint/2010/main" val="35366249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835272" y="1447800"/>
            <a:ext cx="7473456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Current Numbers (Funding Support)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457201" y="2155070"/>
          <a:ext cx="8229600" cy="2684199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688306510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237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Grade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 Level</a:t>
                      </a:r>
                      <a:endParaRPr lang="en-US" sz="2000" dirty="0">
                        <a:solidFill>
                          <a:schemeClr val="tx1"/>
                        </a:solidFill>
                        <a:latin typeface="Goudy Old Style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Congregational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 Support</a:t>
                      </a:r>
                      <a:endParaRPr lang="en-US" sz="2000" dirty="0">
                        <a:solidFill>
                          <a:schemeClr val="tx1"/>
                        </a:solidFill>
                        <a:latin typeface="Goudy Old Style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Tuition and Fees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Other 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Sources</a:t>
                      </a:r>
                      <a:endParaRPr lang="en-US" sz="2000" dirty="0">
                        <a:solidFill>
                          <a:schemeClr val="tx1"/>
                        </a:solidFill>
                        <a:latin typeface="Goudy Old Style" pitchFamily="18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28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Early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 Childhood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oudy Old Style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23%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72%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9%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93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Elementary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31%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59%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11%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936340182"/>
                  </a:ext>
                </a:extLst>
              </a:tr>
              <a:tr h="64893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High School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13%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67%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21%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64585332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81000" y="4800600"/>
            <a:ext cx="8763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lvl="0" indent="-173038">
              <a:spcBef>
                <a:spcPct val="20000"/>
              </a:spcBef>
            </a:pPr>
            <a:r>
              <a:rPr lang="en-US" sz="2800" i="1" dirty="0">
                <a:solidFill>
                  <a:prstClr val="black"/>
                </a:solidFill>
                <a:latin typeface="Goudy Old Style" pitchFamily="18" charset="0"/>
              </a:rPr>
              <a:t>*Note: These numbers represent an average of overall percentages submitted by schools for each individual response.</a:t>
            </a:r>
          </a:p>
        </p:txBody>
      </p:sp>
    </p:spTree>
    <p:extLst>
      <p:ext uri="{BB962C8B-B14F-4D97-AF65-F5344CB8AC3E}">
        <p14:creationId xmlns:p14="http://schemas.microsoft.com/office/powerpoint/2010/main" val="2283901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797349" y="1447800"/>
            <a:ext cx="7549311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Current Numbers (Before/After Care)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438400"/>
          <a:ext cx="8229600" cy="27432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811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Number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 of Schools with a “Before School Program”</a:t>
                      </a:r>
                      <a:endParaRPr lang="en-US" sz="2400" dirty="0">
                        <a:solidFill>
                          <a:schemeClr val="tx1"/>
                        </a:solidFill>
                        <a:latin typeface="Goudy Old Style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Number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 of Schools with an “After School Program”</a:t>
                      </a:r>
                      <a:endParaRPr lang="en-US" sz="2400" dirty="0">
                        <a:solidFill>
                          <a:schemeClr val="tx1"/>
                        </a:solidFill>
                        <a:latin typeface="Goudy Old Style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Number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 of Schools with a “Year-Round Program”</a:t>
                      </a:r>
                      <a:endParaRPr lang="en-US" sz="2400" dirty="0">
                        <a:solidFill>
                          <a:schemeClr val="tx1"/>
                        </a:solidFill>
                        <a:latin typeface="Goudy Old Style" pitchFamily="18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1100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775 </a:t>
                      </a:r>
                    </a:p>
                    <a:p>
                      <a:pPr algn="ctr"/>
                      <a:r>
                        <a:rPr lang="en-US" sz="48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(49%)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871</a:t>
                      </a:r>
                      <a:br>
                        <a:rPr lang="en-US" sz="48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</a:br>
                      <a:r>
                        <a:rPr lang="en-US" sz="48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(55%)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434</a:t>
                      </a:r>
                    </a:p>
                    <a:p>
                      <a:pPr algn="ctr"/>
                      <a:r>
                        <a:rPr lang="en-US" sz="4800" b="1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(27%)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85034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133600"/>
          <a:ext cx="8229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1961863" y="1447800"/>
            <a:ext cx="5220275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Current Numbers (NLSA)</a:t>
            </a:r>
          </a:p>
        </p:txBody>
      </p:sp>
    </p:spTree>
    <p:extLst>
      <p:ext uri="{BB962C8B-B14F-4D97-AF65-F5344CB8AC3E}">
        <p14:creationId xmlns:p14="http://schemas.microsoft.com/office/powerpoint/2010/main" val="42238956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0" y="2362200"/>
          <a:ext cx="30480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1110860" y="1447800"/>
            <a:ext cx="6879897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Current Numbers (NLSA By Type)</a:t>
            </a:r>
          </a:p>
        </p:txBody>
      </p:sp>
      <p:graphicFrame>
        <p:nvGraphicFramePr>
          <p:cNvPr id="11" name="Content Placeholder 8"/>
          <p:cNvGraphicFramePr>
            <a:graphicFrameLocks/>
          </p:cNvGraphicFramePr>
          <p:nvPr>
            <p:extLst/>
          </p:nvPr>
        </p:nvGraphicFramePr>
        <p:xfrm>
          <a:off x="3048000" y="2362200"/>
          <a:ext cx="30480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ontent Placeholder 8"/>
          <p:cNvGraphicFramePr>
            <a:graphicFrameLocks/>
          </p:cNvGraphicFramePr>
          <p:nvPr>
            <p:extLst/>
          </p:nvPr>
        </p:nvGraphicFramePr>
        <p:xfrm>
          <a:off x="6096000" y="2362200"/>
          <a:ext cx="30480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Rectangle 12"/>
          <p:cNvSpPr/>
          <p:nvPr/>
        </p:nvSpPr>
        <p:spPr>
          <a:xfrm>
            <a:off x="209011" y="2526268"/>
            <a:ext cx="2519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b="1" dirty="0">
                <a:solidFill>
                  <a:prstClr val="black"/>
                </a:solidFill>
                <a:latin typeface="Goudy Old Style" pitchFamily="18" charset="0"/>
              </a:rPr>
              <a:t>Early Childhood Centers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05200" y="2526268"/>
            <a:ext cx="2043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b="1" dirty="0">
                <a:solidFill>
                  <a:prstClr val="black"/>
                </a:solidFill>
                <a:latin typeface="Goudy Old Style" pitchFamily="18" charset="0"/>
              </a:rPr>
              <a:t>Elementary Schools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696783" y="2526268"/>
            <a:ext cx="1418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b="1" dirty="0">
                <a:solidFill>
                  <a:prstClr val="black"/>
                </a:solidFill>
                <a:latin typeface="Goudy Old Style" pitchFamily="18" charset="0"/>
              </a:rPr>
              <a:t>High Schools</a:t>
            </a:r>
          </a:p>
        </p:txBody>
      </p:sp>
    </p:spTree>
    <p:extLst>
      <p:ext uri="{BB962C8B-B14F-4D97-AF65-F5344CB8AC3E}">
        <p14:creationId xmlns:p14="http://schemas.microsoft.com/office/powerpoint/2010/main" val="39190851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133600"/>
          <a:ext cx="8229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187790" y="1447800"/>
            <a:ext cx="8768426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Trend: 2005-2017 Number of Schools (Total)</a:t>
            </a:r>
          </a:p>
        </p:txBody>
      </p:sp>
    </p:spTree>
    <p:extLst>
      <p:ext uri="{BB962C8B-B14F-4D97-AF65-F5344CB8AC3E}">
        <p14:creationId xmlns:p14="http://schemas.microsoft.com/office/powerpoint/2010/main" val="33669256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133600"/>
          <a:ext cx="8229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-108703" y="1447800"/>
            <a:ext cx="936141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Trend: 2005-2017 Number of Schools (By Type)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05000" y="3547646"/>
            <a:ext cx="22288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1600" dirty="0">
                <a:solidFill>
                  <a:prstClr val="black"/>
                </a:solidFill>
                <a:latin typeface="Goudy Old Style" pitchFamily="18" charset="0"/>
              </a:rPr>
              <a:t>Early Childhood Centers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05000" y="4343400"/>
            <a:ext cx="18406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1600" dirty="0">
                <a:solidFill>
                  <a:prstClr val="black"/>
                </a:solidFill>
                <a:latin typeface="Goudy Old Style" pitchFamily="18" charset="0"/>
              </a:rPr>
              <a:t>Elementary Schools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905000" y="4766846"/>
            <a:ext cx="12668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1600" dirty="0">
                <a:solidFill>
                  <a:prstClr val="black"/>
                </a:solidFill>
                <a:latin typeface="Goudy Old Style" pitchFamily="18" charset="0"/>
              </a:rPr>
              <a:t>High Schools</a:t>
            </a:r>
          </a:p>
        </p:txBody>
      </p:sp>
    </p:spTree>
    <p:extLst>
      <p:ext uri="{BB962C8B-B14F-4D97-AF65-F5344CB8AC3E}">
        <p14:creationId xmlns:p14="http://schemas.microsoft.com/office/powerpoint/2010/main" val="377588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>
                <a:latin typeface="Goudy Old Style" pitchFamily="18" charset="0"/>
              </a:rPr>
              <a:t>LCMS School Ministry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Goudy Old Style" pitchFamily="18" charset="0"/>
              </a:rPr>
              <a:t>Resources (Current)</a:t>
            </a:r>
          </a:p>
          <a:p>
            <a:pPr lvl="1"/>
            <a:r>
              <a:rPr lang="en-US" sz="3000" dirty="0">
                <a:latin typeface="Goudy Old Style" pitchFamily="18" charset="0"/>
              </a:rPr>
              <a:t>Chapel Talks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National Lutheran Schools Week 2018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School Ministry Mailing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Governing Board Resource for Lutheran Schools</a:t>
            </a: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21131989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133600"/>
          <a:ext cx="8229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99368" y="1447800"/>
            <a:ext cx="8945270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Trend: 1984-2016 Number of EC/EL Schools</a:t>
            </a:r>
          </a:p>
        </p:txBody>
      </p:sp>
    </p:spTree>
    <p:extLst>
      <p:ext uri="{BB962C8B-B14F-4D97-AF65-F5344CB8AC3E}">
        <p14:creationId xmlns:p14="http://schemas.microsoft.com/office/powerpoint/2010/main" val="25939150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133600"/>
          <a:ext cx="8229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2089622" y="1447800"/>
            <a:ext cx="4964757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Trend: SLED Graduates</a:t>
            </a:r>
          </a:p>
        </p:txBody>
      </p:sp>
    </p:spTree>
    <p:extLst>
      <p:ext uri="{BB962C8B-B14F-4D97-AF65-F5344CB8AC3E}">
        <p14:creationId xmlns:p14="http://schemas.microsoft.com/office/powerpoint/2010/main" val="36421314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1"/>
            <a:ext cx="8229600" cy="304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>
                <a:latin typeface="Goudy Old Style" pitchFamily="18" charset="0"/>
              </a:rPr>
              <a:t>40%</a:t>
            </a:r>
            <a:r>
              <a:rPr lang="en-US" sz="5400" dirty="0">
                <a:latin typeface="Goudy Old Style" pitchFamily="18" charset="0"/>
              </a:rPr>
              <a:t> </a:t>
            </a:r>
            <a:r>
              <a:rPr lang="en-US" sz="5400" b="1" dirty="0">
                <a:latin typeface="Goudy Old Style" pitchFamily="18" charset="0"/>
              </a:rPr>
              <a:t>of Current Lutheran School Administrators are Projected to Retire by 2020</a:t>
            </a: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893472" y="1447800"/>
            <a:ext cx="7357079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Trend: 2014-2020 School Leadership</a:t>
            </a:r>
          </a:p>
        </p:txBody>
      </p:sp>
    </p:spTree>
    <p:extLst>
      <p:ext uri="{BB962C8B-B14F-4D97-AF65-F5344CB8AC3E}">
        <p14:creationId xmlns:p14="http://schemas.microsoft.com/office/powerpoint/2010/main" val="29587755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895600"/>
            <a:ext cx="82296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oudy Old Style" pitchFamily="18" charset="0"/>
              <a:ea typeface="+mn-ea"/>
              <a:cs typeface="+mn-cs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33400" y="2286000"/>
          <a:ext cx="8305800" cy="32004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661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Year</a:t>
                      </a:r>
                    </a:p>
                  </a:txBody>
                  <a:tcPr anchor="ctr" anchorCtr="1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2013-2014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2014-2015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2015-2016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2016-2017</a:t>
                      </a:r>
                      <a:endParaRPr lang="en-US" sz="2000" dirty="0">
                        <a:solidFill>
                          <a:schemeClr val="tx1"/>
                        </a:solidFill>
                        <a:latin typeface="Goudy Old Style" pitchFamily="18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Number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 of Emeritus Workers</a:t>
                      </a:r>
                      <a:endParaRPr lang="en-US" sz="2000" dirty="0">
                        <a:solidFill>
                          <a:schemeClr val="tx1"/>
                        </a:solidFill>
                        <a:latin typeface="Goudy Old Style" pitchFamily="18" charset="0"/>
                      </a:endParaRPr>
                    </a:p>
                  </a:txBody>
                  <a:tcPr anchor="ctr" anchorCtr="1"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2,510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2,715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2,823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3,030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Total Change Since 2014</a:t>
                      </a:r>
                    </a:p>
                  </a:txBody>
                  <a:tcPr anchor="ctr" anchorCtr="1"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0" dirty="0">
                        <a:solidFill>
                          <a:schemeClr val="tx1"/>
                        </a:solidFill>
                        <a:latin typeface="Goudy Old Style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+205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+313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+520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944609" y="1447800"/>
            <a:ext cx="7254808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Trend: 2014-2017 Emeritus Changes</a:t>
            </a:r>
          </a:p>
        </p:txBody>
      </p:sp>
    </p:spTree>
    <p:extLst>
      <p:ext uri="{BB962C8B-B14F-4D97-AF65-F5344CB8AC3E}">
        <p14:creationId xmlns:p14="http://schemas.microsoft.com/office/powerpoint/2010/main" val="32971302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Statistics and Demographics</a:t>
            </a: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895600"/>
            <a:ext cx="82296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oudy Old Style" pitchFamily="18" charset="0"/>
              <a:ea typeface="+mn-ea"/>
              <a:cs typeface="+mn-cs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33400" y="2286000"/>
          <a:ext cx="8305800" cy="32004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38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3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3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3175">
                  <a:extLst>
                    <a:ext uri="{9D8B030D-6E8A-4147-A177-3AD203B41FA5}">
                      <a16:colId xmlns:a16="http://schemas.microsoft.com/office/drawing/2014/main" val="68508455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Year</a:t>
                      </a:r>
                    </a:p>
                  </a:txBody>
                  <a:tcPr anchor="ctr" anchorCtr="1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2014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2015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2016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2017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Anticipated Changes</a:t>
                      </a:r>
                    </a:p>
                    <a:p>
                      <a:pPr algn="ctr"/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(Next 5 Years)</a:t>
                      </a:r>
                      <a:endParaRPr lang="en-US" sz="2000" dirty="0">
                        <a:solidFill>
                          <a:schemeClr val="tx1"/>
                        </a:solidFill>
                        <a:latin typeface="Goudy Old Style" pitchFamily="18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District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 Turnover</a:t>
                      </a:r>
                      <a:endParaRPr lang="en-US" sz="2000" dirty="0">
                        <a:solidFill>
                          <a:schemeClr val="tx1"/>
                        </a:solidFill>
                        <a:latin typeface="Goudy Old Style" pitchFamily="18" charset="0"/>
                      </a:endParaRPr>
                    </a:p>
                  </a:txBody>
                  <a:tcPr anchor="ctr" anchorCtr="1"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1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7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9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Vacant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 Positions</a:t>
                      </a:r>
                      <a:endParaRPr lang="en-US" sz="2000" dirty="0">
                        <a:solidFill>
                          <a:schemeClr val="tx1"/>
                        </a:solidFill>
                        <a:latin typeface="Goudy Old Style" pitchFamily="18" charset="0"/>
                      </a:endParaRPr>
                    </a:p>
                  </a:txBody>
                  <a:tcPr anchor="ctr" anchorCtr="1"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4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2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tx1"/>
                          </a:solidFill>
                          <a:latin typeface="Goudy Old Style" pitchFamily="18" charset="0"/>
                        </a:rPr>
                        <a:t>2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710212" y="1447800"/>
            <a:ext cx="7723589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800" dirty="0">
                <a:solidFill>
                  <a:prstClr val="black"/>
                </a:solidFill>
                <a:latin typeface="Goudy Old Style" pitchFamily="18" charset="0"/>
              </a:rPr>
              <a:t>Trend: 2014-2017 Education Executives</a:t>
            </a:r>
          </a:p>
        </p:txBody>
      </p:sp>
    </p:spTree>
    <p:extLst>
      <p:ext uri="{BB962C8B-B14F-4D97-AF65-F5344CB8AC3E}">
        <p14:creationId xmlns:p14="http://schemas.microsoft.com/office/powerpoint/2010/main" val="19100987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b="1" dirty="0">
                <a:latin typeface="Goudy Old Style" pitchFamily="18" charset="0"/>
              </a:rPr>
              <a:t>Statistics</a:t>
            </a:r>
            <a:br>
              <a:rPr lang="en-US" sz="11500" b="1" dirty="0">
                <a:latin typeface="Goudy Old Style" pitchFamily="18" charset="0"/>
              </a:rPr>
            </a:br>
            <a:r>
              <a:rPr lang="en-US" sz="11500" b="1" dirty="0">
                <a:latin typeface="Goudy Old Style" pitchFamily="18" charset="0"/>
              </a:rPr>
              <a:t>Q &amp; A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2052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2051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b="1" dirty="0">
                <a:latin typeface="Goudy Old Style" pitchFamily="18" charset="0"/>
              </a:rPr>
              <a:t>30 Minute Break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2052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2051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Goudy Old Style" pitchFamily="18" charset="0"/>
              </a:rPr>
              <a:t>LCMS School Ministry Updates</a:t>
            </a:r>
          </a:p>
          <a:p>
            <a:r>
              <a:rPr lang="en-US" sz="3800" dirty="0">
                <a:latin typeface="Goudy Old Style" pitchFamily="18" charset="0"/>
              </a:rPr>
              <a:t>CWU / CMIF / DEAA Questions</a:t>
            </a:r>
          </a:p>
          <a:p>
            <a:r>
              <a:rPr lang="en-US" sz="3800" dirty="0">
                <a:latin typeface="Goudy Old Style" pitchFamily="18" charset="0"/>
              </a:rPr>
              <a:t>2017 - 2018 School Statistics</a:t>
            </a:r>
          </a:p>
          <a:p>
            <a:pPr algn="ctr">
              <a:buNone/>
            </a:pPr>
            <a:r>
              <a:rPr lang="en-US" sz="3800" i="1" dirty="0">
                <a:latin typeface="Goudy Old Style" pitchFamily="18" charset="0"/>
              </a:rPr>
              <a:t>Break</a:t>
            </a:r>
          </a:p>
          <a:p>
            <a:r>
              <a:rPr lang="en-US" sz="3800" dirty="0">
                <a:latin typeface="Goudy Old Style" pitchFamily="18" charset="0"/>
              </a:rPr>
              <a:t>LCMS School Ministry Updates (cont.)</a:t>
            </a: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14260656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>
                <a:latin typeface="Goudy Old Style" pitchFamily="18" charset="0"/>
              </a:rPr>
              <a:t>LCMS School Ministry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Goudy Old Style" pitchFamily="18" charset="0"/>
              </a:rPr>
              <a:t>National Lutheran School Accreditation</a:t>
            </a:r>
          </a:p>
          <a:p>
            <a:pPr lvl="1"/>
            <a:r>
              <a:rPr lang="en-US" sz="3000" dirty="0">
                <a:latin typeface="Goudy Old Style" pitchFamily="18" charset="0"/>
              </a:rPr>
              <a:t>EBA Document Revisions</a:t>
            </a:r>
          </a:p>
          <a:p>
            <a:pPr lvl="1"/>
            <a:r>
              <a:rPr lang="en-US" sz="3000" dirty="0">
                <a:latin typeface="Goudy Old Style" pitchFamily="18" charset="0"/>
              </a:rPr>
              <a:t>Early Childhood Accreditation</a:t>
            </a:r>
          </a:p>
          <a:p>
            <a:pPr lvl="1"/>
            <a:r>
              <a:rPr lang="en-US" sz="3000" dirty="0">
                <a:latin typeface="Goudy Old Style" pitchFamily="18" charset="0"/>
              </a:rPr>
              <a:t>School Shepherd Award</a:t>
            </a:r>
          </a:p>
          <a:p>
            <a:pPr lvl="1"/>
            <a:r>
              <a:rPr lang="en-US" sz="3000" dirty="0">
                <a:latin typeface="Goudy Old Style" pitchFamily="18" charset="0"/>
              </a:rPr>
              <a:t>Underserved Geographic Areas</a:t>
            </a:r>
          </a:p>
          <a:p>
            <a:pPr lvl="1"/>
            <a:r>
              <a:rPr lang="en-US" sz="3000" dirty="0">
                <a:latin typeface="Goudy Old Style" pitchFamily="18" charset="0"/>
              </a:rPr>
              <a:t>Secular Accreditation Partners</a:t>
            </a:r>
          </a:p>
          <a:p>
            <a:pPr lvl="1"/>
            <a:r>
              <a:rPr lang="en-US" sz="3000" dirty="0">
                <a:latin typeface="Goudy Old Style" pitchFamily="18" charset="0"/>
              </a:rPr>
              <a:t>Powerful Practices </a:t>
            </a:r>
            <a:r>
              <a:rPr lang="en-US" sz="3000" i="1" dirty="0">
                <a:latin typeface="Goudy Old Style" pitchFamily="18" charset="0"/>
              </a:rPr>
              <a:t>(attached schedule)</a:t>
            </a: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33418952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>
                <a:latin typeface="Goudy Old Style" pitchFamily="18" charset="0"/>
              </a:rPr>
              <a:t>LCMS School Ministry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3800" b="1" dirty="0">
                <a:latin typeface="Goudy Old Style" pitchFamily="18" charset="0"/>
              </a:rPr>
              <a:t>NLSA Powerful Practices Schedule (2017-18)</a:t>
            </a:r>
          </a:p>
          <a:p>
            <a:pPr marL="0" indent="0">
              <a:buNone/>
            </a:pPr>
            <a:endParaRPr lang="en-US" sz="1600" b="1" dirty="0">
              <a:latin typeface="Goudy Old Style" pitchFamily="18" charset="0"/>
            </a:endParaRPr>
          </a:p>
          <a:p>
            <a:pPr marL="0" indent="0">
              <a:buNone/>
            </a:pPr>
            <a:r>
              <a:rPr lang="en-US" sz="3400" b="1" dirty="0">
                <a:latin typeface="Goudy Old Style" pitchFamily="18" charset="0"/>
              </a:rPr>
              <a:t>September:</a:t>
            </a:r>
            <a:r>
              <a:rPr lang="en-US" sz="3400" dirty="0">
                <a:latin typeface="Goudy Old Style" pitchFamily="18" charset="0"/>
              </a:rPr>
              <a:t> St. John Lutheran School; Arnold, MO</a:t>
            </a:r>
          </a:p>
          <a:p>
            <a:pPr marL="0" indent="0">
              <a:buNone/>
            </a:pPr>
            <a:r>
              <a:rPr lang="en-US" sz="3400" b="1" dirty="0">
                <a:latin typeface="Goudy Old Style" pitchFamily="18" charset="0"/>
              </a:rPr>
              <a:t>October:</a:t>
            </a:r>
            <a:r>
              <a:rPr lang="en-US" sz="3400" dirty="0">
                <a:latin typeface="Goudy Old Style" pitchFamily="18" charset="0"/>
              </a:rPr>
              <a:t> Bethany Lutheran School; Parma, OH</a:t>
            </a:r>
          </a:p>
          <a:p>
            <a:pPr marL="0" indent="0">
              <a:buNone/>
            </a:pPr>
            <a:r>
              <a:rPr lang="en-US" sz="3400" b="1" dirty="0">
                <a:latin typeface="Goudy Old Style" pitchFamily="18" charset="0"/>
              </a:rPr>
              <a:t>November:</a:t>
            </a:r>
            <a:r>
              <a:rPr lang="en-US" sz="3400" dirty="0">
                <a:latin typeface="Goudy Old Style" pitchFamily="18" charset="0"/>
              </a:rPr>
              <a:t> Zion Lutheran School, </a:t>
            </a:r>
            <a:r>
              <a:rPr lang="en-US" sz="3400" dirty="0" err="1">
                <a:latin typeface="Goudy Old Style" pitchFamily="18" charset="0"/>
              </a:rPr>
              <a:t>Walburg</a:t>
            </a:r>
            <a:r>
              <a:rPr lang="en-US" sz="3400" dirty="0">
                <a:latin typeface="Goudy Old Style" pitchFamily="18" charset="0"/>
              </a:rPr>
              <a:t>, TX</a:t>
            </a:r>
          </a:p>
          <a:p>
            <a:pPr marL="0" indent="0">
              <a:buNone/>
            </a:pPr>
            <a:r>
              <a:rPr lang="en-US" sz="3400" b="1" dirty="0">
                <a:latin typeface="Goudy Old Style" pitchFamily="18" charset="0"/>
              </a:rPr>
              <a:t>January:</a:t>
            </a:r>
            <a:r>
              <a:rPr lang="en-US" sz="3400" dirty="0">
                <a:latin typeface="Goudy Old Style" pitchFamily="18" charset="0"/>
              </a:rPr>
              <a:t> Hales Corners Lutheran School, Muskego, WI</a:t>
            </a:r>
          </a:p>
          <a:p>
            <a:pPr marL="0" indent="0">
              <a:buNone/>
            </a:pPr>
            <a:r>
              <a:rPr lang="en-US" sz="3400" b="1" dirty="0">
                <a:latin typeface="Goudy Old Style" pitchFamily="18" charset="0"/>
              </a:rPr>
              <a:t>February:</a:t>
            </a:r>
            <a:r>
              <a:rPr lang="en-US" sz="3400" dirty="0">
                <a:latin typeface="Goudy Old Style" pitchFamily="18" charset="0"/>
              </a:rPr>
              <a:t> Concordia Lutheran School, San Antonio, TX</a:t>
            </a:r>
          </a:p>
          <a:p>
            <a:pPr marL="0" indent="0">
              <a:buNone/>
            </a:pPr>
            <a:r>
              <a:rPr lang="en-US" sz="3400" b="1" dirty="0">
                <a:latin typeface="Goudy Old Style" pitchFamily="18" charset="0"/>
              </a:rPr>
              <a:t>March:</a:t>
            </a:r>
            <a:r>
              <a:rPr lang="en-US" sz="3400" dirty="0">
                <a:latin typeface="Goudy Old Style" pitchFamily="18" charset="0"/>
              </a:rPr>
              <a:t> St. John Lutheran School; Moore, OK</a:t>
            </a:r>
          </a:p>
          <a:p>
            <a:pPr marL="0" indent="0">
              <a:buNone/>
            </a:pPr>
            <a:r>
              <a:rPr lang="en-US" sz="3400" b="1" dirty="0">
                <a:latin typeface="Goudy Old Style" pitchFamily="18" charset="0"/>
              </a:rPr>
              <a:t>April:</a:t>
            </a:r>
            <a:r>
              <a:rPr lang="en-US" sz="3400" dirty="0">
                <a:latin typeface="Goudy Old Style" pitchFamily="18" charset="0"/>
              </a:rPr>
              <a:t> Ascension Lutheran School, Fort Wayne, IN</a:t>
            </a: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3864958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>
                <a:latin typeface="Goudy Old Style" pitchFamily="18" charset="0"/>
              </a:rPr>
              <a:t>LCMS School Ministry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Goudy Old Style" pitchFamily="18" charset="0"/>
              </a:rPr>
              <a:t>Resources (Future)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Reformation 500 Early Childhood Coloring Book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Administrators Handbook Series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2018-2019 Theme</a:t>
            </a:r>
          </a:p>
          <a:p>
            <a:r>
              <a:rPr lang="en-US" sz="3800" dirty="0">
                <a:latin typeface="Goudy Old Style" pitchFamily="18" charset="0"/>
              </a:rPr>
              <a:t>What Else Do You Need?</a:t>
            </a: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>
                <a:latin typeface="Goudy Old Style" pitchFamily="18" charset="0"/>
              </a:rPr>
              <a:t>LCMS School Ministry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sz="3800" dirty="0">
                <a:latin typeface="Goudy Old Style" pitchFamily="18" charset="0"/>
              </a:rPr>
              <a:t>Blue Ribbon Task Force</a:t>
            </a:r>
          </a:p>
          <a:p>
            <a:r>
              <a:rPr lang="en-US" sz="3800" dirty="0">
                <a:latin typeface="Goudy Old Style" pitchFamily="18" charset="0"/>
              </a:rPr>
              <a:t>The “Alliance” (LEA, ALSS, LCMS)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Lutheran School Administrators Conference</a:t>
            </a:r>
          </a:p>
          <a:p>
            <a:pPr lvl="1"/>
            <a:r>
              <a:rPr lang="en-US" sz="3400" i="1" dirty="0">
                <a:latin typeface="Goudy Old Style" pitchFamily="18" charset="0"/>
              </a:rPr>
              <a:t>“Leading Together”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March 11-13, 2018</a:t>
            </a:r>
          </a:p>
          <a:p>
            <a:pPr lvl="1"/>
            <a:r>
              <a:rPr lang="en-US" sz="3200" dirty="0">
                <a:latin typeface="Goudy Old Style" pitchFamily="18" charset="0"/>
              </a:rPr>
              <a:t>Embassy Suites Orlando- Lake Buena Vista South Kissimmee, FL</a:t>
            </a:r>
          </a:p>
          <a:p>
            <a:endParaRPr lang="en-US" sz="3800" dirty="0">
              <a:latin typeface="Goudy Old Style" pitchFamily="18" charset="0"/>
            </a:endParaRPr>
          </a:p>
          <a:p>
            <a:endParaRPr lang="en-US" sz="3800" dirty="0">
              <a:latin typeface="Goudy Old Style" pitchFamily="18" charset="0"/>
            </a:endParaRP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>
                <a:latin typeface="Goudy Old Style" pitchFamily="18" charset="0"/>
              </a:rPr>
              <a:t>LCMS School Ministry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sz="3800" dirty="0">
                <a:latin typeface="Goudy Old Style" pitchFamily="18" charset="0"/>
              </a:rPr>
              <a:t>Lutheran School Consulting Service</a:t>
            </a:r>
          </a:p>
          <a:p>
            <a:r>
              <a:rPr lang="en-US" sz="3800" dirty="0">
                <a:latin typeface="Goudy Old Style" pitchFamily="18" charset="0"/>
              </a:rPr>
              <a:t>Genesis Program Update</a:t>
            </a:r>
          </a:p>
          <a:p>
            <a:r>
              <a:rPr lang="en-US" sz="3800" dirty="0">
                <a:latin typeface="Goudy Old Style" pitchFamily="18" charset="0"/>
              </a:rPr>
              <a:t>Children’s &amp; Youth Ministry Conference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Update: Cancelled</a:t>
            </a:r>
          </a:p>
          <a:p>
            <a:endParaRPr lang="en-US" sz="3800" dirty="0">
              <a:latin typeface="Goudy Old Style" pitchFamily="18" charset="0"/>
            </a:endParaRPr>
          </a:p>
          <a:p>
            <a:endParaRPr lang="en-US" sz="3800" dirty="0">
              <a:latin typeface="Goudy Old Style" pitchFamily="18" charset="0"/>
            </a:endParaRP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22117242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>
                <a:latin typeface="Goudy Old Style" pitchFamily="18" charset="0"/>
              </a:rPr>
              <a:t>LCMS School Ministry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Goudy Old Style" pitchFamily="18" charset="0"/>
              </a:rPr>
              <a:t>Early Childhood Update</a:t>
            </a:r>
          </a:p>
          <a:p>
            <a:r>
              <a:rPr lang="en-US" sz="3800" dirty="0">
                <a:latin typeface="Goudy Old Style" pitchFamily="18" charset="0"/>
              </a:rPr>
              <a:t>SLED Program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Updated Format and Design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SLED17, Event 1: June 26-28, 2017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SLED17, Event 2: June 18-20, 2018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SLED18, Event 1: June 20-22, 2018</a:t>
            </a: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21557801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>
                <a:latin typeface="Goudy Old Style" pitchFamily="18" charset="0"/>
              </a:rPr>
              <a:t>LCMS School Ministry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Goudy Old Style" pitchFamily="18" charset="0"/>
              </a:rPr>
              <a:t>LuthEd.org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Resources, “News”, and Premium Services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District Login: “LCMS”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NLSA Commissioner Login: “</a:t>
            </a:r>
            <a:r>
              <a:rPr lang="en-US" sz="3400" dirty="0" err="1">
                <a:latin typeface="Goudy Old Style" pitchFamily="18" charset="0"/>
              </a:rPr>
              <a:t>nlsaNAC</a:t>
            </a:r>
            <a:r>
              <a:rPr lang="en-US" sz="3400" dirty="0">
                <a:latin typeface="Goudy Old Style" pitchFamily="18" charset="0"/>
              </a:rPr>
              <a:t>”</a:t>
            </a:r>
          </a:p>
          <a:p>
            <a:r>
              <a:rPr lang="en-US" sz="3800" dirty="0">
                <a:latin typeface="Goudy Old Style" pitchFamily="18" charset="0"/>
              </a:rPr>
              <a:t>Social Media (FB, Twitter, etc.)</a:t>
            </a:r>
          </a:p>
          <a:p>
            <a:r>
              <a:rPr lang="en-US" sz="3800" dirty="0">
                <a:latin typeface="Goudy Old Style" pitchFamily="18" charset="0"/>
              </a:rPr>
              <a:t>DEAA Conference Discussion</a:t>
            </a: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</p:spTree>
    <p:extLst>
      <p:ext uri="{BB962C8B-B14F-4D97-AF65-F5344CB8AC3E}">
        <p14:creationId xmlns:p14="http://schemas.microsoft.com/office/powerpoint/2010/main" val="3217974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>
                <a:latin typeface="Goudy Old Style" pitchFamily="18" charset="0"/>
              </a:rPr>
              <a:t>LCMS School Ministry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>
                <a:latin typeface="Goudy Old Style" pitchFamily="18" charset="0"/>
              </a:rPr>
              <a:t>Important Event!</a:t>
            </a:r>
          </a:p>
          <a:p>
            <a:pPr algn="ctr">
              <a:buNone/>
            </a:pPr>
            <a:endParaRPr lang="en-US" sz="1400" dirty="0">
              <a:latin typeface="Goudy Old Style" pitchFamily="18" charset="0"/>
            </a:endParaRPr>
          </a:p>
          <a:p>
            <a:pPr algn="ctr">
              <a:buNone/>
            </a:pPr>
            <a:r>
              <a:rPr lang="en-US" sz="3800" dirty="0">
                <a:latin typeface="Goudy Old Style" pitchFamily="18" charset="0"/>
              </a:rPr>
              <a:t>District Education Executive Training</a:t>
            </a:r>
          </a:p>
          <a:p>
            <a:pPr algn="ctr">
              <a:buNone/>
            </a:pPr>
            <a:r>
              <a:rPr lang="en-US" sz="3800" dirty="0">
                <a:latin typeface="Goudy Old Style" pitchFamily="18" charset="0"/>
              </a:rPr>
              <a:t>Dates: September 28-29, 2017</a:t>
            </a:r>
          </a:p>
          <a:p>
            <a:pPr algn="ctr">
              <a:buNone/>
            </a:pPr>
            <a:r>
              <a:rPr lang="en-US" sz="3800" dirty="0">
                <a:latin typeface="Goudy Old Style" pitchFamily="18" charset="0"/>
              </a:rPr>
              <a:t>Location: Hilton STL Airport Hotel</a:t>
            </a:r>
          </a:p>
          <a:p>
            <a:pPr algn="ctr">
              <a:buNone/>
            </a:pPr>
            <a:r>
              <a:rPr lang="en-US" sz="3800" b="1" dirty="0">
                <a:latin typeface="Goudy Old Style" pitchFamily="18" charset="0"/>
              </a:rPr>
              <a:t>All Education Executives Are Invited!</a:t>
            </a:r>
          </a:p>
          <a:p>
            <a:endParaRPr lang="en-US" sz="3400" dirty="0">
              <a:latin typeface="Goudy Old Style" pitchFamily="18" charset="0"/>
            </a:endParaRP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>
                <a:latin typeface="Goudy Old Style" pitchFamily="18" charset="0"/>
              </a:rPr>
              <a:t>LCMS School Ministry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1"/>
            <a:ext cx="8839200" cy="14477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>
                <a:latin typeface="Goudy Old Style" pitchFamily="18" charset="0"/>
              </a:rPr>
              <a:t>School Ministry Speaking Engagement Expectations</a:t>
            </a:r>
          </a:p>
          <a:p>
            <a:pPr algn="ctr">
              <a:buNone/>
            </a:pPr>
            <a:endParaRPr lang="en-US" sz="1400" dirty="0">
              <a:latin typeface="Goudy Old Style" pitchFamily="18" charset="0"/>
            </a:endParaRP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Rectangle 7"/>
          <p:cNvSpPr/>
          <p:nvPr/>
        </p:nvSpPr>
        <p:spPr>
          <a:xfrm>
            <a:off x="0" y="2286000"/>
            <a:ext cx="4724400" cy="2714589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2800" b="1" dirty="0">
                <a:solidFill>
                  <a:prstClr val="black"/>
                </a:solidFill>
                <a:latin typeface="Goudy Old Style" pitchFamily="18" charset="0"/>
              </a:rPr>
              <a:t>District Events, NLSA, Regional SLED, Technology Implementation, etc.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  <a:latin typeface="Goudy Old Style" pitchFamily="18" charset="0"/>
              </a:rPr>
              <a:t>Travel: LCMS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  <a:latin typeface="Goudy Old Style" pitchFamily="18" charset="0"/>
              </a:rPr>
              <a:t>Housing/Meals: Agency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  <a:latin typeface="Goudy Old Style" pitchFamily="18" charset="0"/>
              </a:rPr>
              <a:t>Fee: No Fee</a:t>
            </a:r>
          </a:p>
        </p:txBody>
      </p:sp>
      <p:sp>
        <p:nvSpPr>
          <p:cNvPr id="10" name="Rectangle 9"/>
          <p:cNvSpPr/>
          <p:nvPr/>
        </p:nvSpPr>
        <p:spPr>
          <a:xfrm>
            <a:off x="4419600" y="2286000"/>
            <a:ext cx="4724400" cy="2714589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2800" b="1" dirty="0">
                <a:solidFill>
                  <a:prstClr val="black"/>
                </a:solidFill>
                <a:latin typeface="Goudy Old Style" pitchFamily="18" charset="0"/>
              </a:rPr>
              <a:t>Staff Development for Individuals and Groups Upon Request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  <a:latin typeface="Goudy Old Style" pitchFamily="18" charset="0"/>
              </a:rPr>
              <a:t>Travel: Agency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  <a:latin typeface="Goudy Old Style" pitchFamily="18" charset="0"/>
              </a:rPr>
              <a:t>Housing/Meals: Agency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  <a:latin typeface="Goudy Old Style" pitchFamily="18" charset="0"/>
              </a:rPr>
              <a:t>Fee: $100/day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52400" y="5181600"/>
            <a:ext cx="8839200" cy="60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udy Old Style" pitchFamily="18" charset="0"/>
                <a:ea typeface="+mn-ea"/>
                <a:cs typeface="+mn-cs"/>
              </a:rPr>
              <a:t>All Events</a:t>
            </a:r>
            <a:r>
              <a:rPr kumimoji="0" lang="en-US" sz="2800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udy Old Style" pitchFamily="18" charset="0"/>
                <a:ea typeface="+mn-ea"/>
                <a:cs typeface="+mn-cs"/>
              </a:rPr>
              <a:t> Must Be Reserved Six (6) Months in Advance</a:t>
            </a:r>
            <a:endParaRPr kumimoji="0" lang="en-US" sz="28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oudy Old Style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oudy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LED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1371600"/>
            <a:ext cx="1661814" cy="14160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School Ministry Rebranding</a:t>
            </a: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  <p:pic>
        <p:nvPicPr>
          <p:cNvPr id="8" name="Picture 7" descr="LSCS_green-gra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46704" y="4038600"/>
            <a:ext cx="2520696" cy="1136904"/>
          </a:xfrm>
          <a:prstGeom prst="rect">
            <a:avLst/>
          </a:prstGeom>
        </p:spPr>
      </p:pic>
      <p:pic>
        <p:nvPicPr>
          <p:cNvPr id="9" name="Picture 8" descr="NLSA_green-gray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0" y="4038600"/>
            <a:ext cx="2581656" cy="1094232"/>
          </a:xfrm>
          <a:prstGeom prst="rect">
            <a:avLst/>
          </a:prstGeom>
        </p:spPr>
      </p:pic>
      <p:pic>
        <p:nvPicPr>
          <p:cNvPr id="10" name="Picture 9" descr="SLED_green-gray_CMYK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24600" y="4038600"/>
            <a:ext cx="2417064" cy="1136904"/>
          </a:xfrm>
          <a:prstGeom prst="rect">
            <a:avLst/>
          </a:prstGeom>
        </p:spPr>
      </p:pic>
      <p:pic>
        <p:nvPicPr>
          <p:cNvPr id="11" name="Picture 10" descr="LSCS_Log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429000" y="1524000"/>
            <a:ext cx="2197025" cy="1007448"/>
          </a:xfrm>
          <a:prstGeom prst="rect">
            <a:avLst/>
          </a:prstGeom>
        </p:spPr>
      </p:pic>
      <p:pic>
        <p:nvPicPr>
          <p:cNvPr id="12" name="Picture 11" descr="nlsa1color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38200" y="1676400"/>
            <a:ext cx="2141971" cy="986251"/>
          </a:xfrm>
          <a:prstGeom prst="rect">
            <a:avLst/>
          </a:prstGeom>
        </p:spPr>
      </p:pic>
      <p:sp>
        <p:nvSpPr>
          <p:cNvPr id="14" name="Down Arrow 13"/>
          <p:cNvSpPr/>
          <p:nvPr/>
        </p:nvSpPr>
        <p:spPr>
          <a:xfrm>
            <a:off x="1143000" y="3124200"/>
            <a:ext cx="1447800" cy="533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3886200" y="3124200"/>
            <a:ext cx="1447800" cy="533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6705600" y="3124200"/>
            <a:ext cx="1447800" cy="5334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Goudy Old Style" pitchFamily="18" charset="0"/>
              </a:rPr>
              <a:t>CWU and CMIF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Goudy Old Style" pitchFamily="18" charset="0"/>
              </a:rPr>
              <a:t>CWU and CMIF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Overview Review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Dashboards</a:t>
            </a:r>
          </a:p>
          <a:p>
            <a:pPr lvl="1"/>
            <a:r>
              <a:rPr lang="en-US" sz="3400" dirty="0">
                <a:latin typeface="Goudy Old Style" pitchFamily="18" charset="0"/>
              </a:rPr>
              <a:t>Tasks for District Offices</a:t>
            </a:r>
          </a:p>
          <a:p>
            <a:r>
              <a:rPr lang="en-US" sz="3800" dirty="0">
                <a:latin typeface="Goudy Old Style" pitchFamily="18" charset="0"/>
              </a:rPr>
              <a:t>CMIF Questions and District “Procedures” Discussion</a:t>
            </a: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-76200" y="5726112"/>
            <a:ext cx="9296400" cy="1284288"/>
            <a:chOff x="0" y="0"/>
            <a:chExt cx="15196" cy="2023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0" y="97"/>
              <a:ext cx="15120" cy="1829"/>
              <a:chOff x="0" y="97"/>
              <a:chExt cx="15120" cy="1829"/>
            </a:xfrm>
          </p:grpSpPr>
          <p:sp>
            <p:nvSpPr>
              <p:cNvPr id="6" name="Freeform 4"/>
              <p:cNvSpPr>
                <a:spLocks/>
              </p:cNvSpPr>
              <p:nvPr/>
            </p:nvSpPr>
            <p:spPr bwMode="auto">
              <a:xfrm>
                <a:off x="0" y="97"/>
                <a:ext cx="15120" cy="1829"/>
              </a:xfrm>
              <a:custGeom>
                <a:avLst/>
                <a:gdLst/>
                <a:ahLst/>
                <a:cxnLst>
                  <a:cxn ang="0">
                    <a:pos x="0" y="1829"/>
                  </a:cxn>
                  <a:cxn ang="0">
                    <a:pos x="15120" y="1829"/>
                  </a:cxn>
                  <a:cxn ang="0">
                    <a:pos x="15120" y="0"/>
                  </a:cxn>
                  <a:cxn ang="0">
                    <a:pos x="0" y="0"/>
                  </a:cxn>
                  <a:cxn ang="0">
                    <a:pos x="0" y="1829"/>
                  </a:cxn>
                </a:cxnLst>
                <a:rect l="0" t="0" r="r" b="b"/>
                <a:pathLst>
                  <a:path w="15120" h="1829">
                    <a:moveTo>
                      <a:pt x="0" y="1829"/>
                    </a:moveTo>
                    <a:lnTo>
                      <a:pt x="15120" y="1829"/>
                    </a:lnTo>
                    <a:lnTo>
                      <a:pt x="15120" y="0"/>
                    </a:lnTo>
                    <a:lnTo>
                      <a:pt x="0" y="0"/>
                    </a:lnTo>
                    <a:lnTo>
                      <a:pt x="0" y="1829"/>
                    </a:lnTo>
                    <a:close/>
                  </a:path>
                </a:pathLst>
              </a:custGeom>
              <a:solidFill>
                <a:srgbClr val="D4DFC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846" y="0"/>
                <a:ext cx="3349" cy="2022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1703</TotalTime>
  <Words>1236</Words>
  <Application>Microsoft Office PowerPoint</Application>
  <PresentationFormat>On-screen Show (4:3)</PresentationFormat>
  <Paragraphs>340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Arial</vt:lpstr>
      <vt:lpstr>Calibri</vt:lpstr>
      <vt:lpstr>Goudy Old Style</vt:lpstr>
      <vt:lpstr>Office Theme</vt:lpstr>
      <vt:lpstr>LCMS School Ministry</vt:lpstr>
      <vt:lpstr>Agenda</vt:lpstr>
      <vt:lpstr>LCMS School Ministry Updates</vt:lpstr>
      <vt:lpstr>LCMS School Ministry Updates</vt:lpstr>
      <vt:lpstr>LCMS School Ministry Updates</vt:lpstr>
      <vt:lpstr>LCMS School Ministry Updates</vt:lpstr>
      <vt:lpstr>LCMS School Ministry Updates</vt:lpstr>
      <vt:lpstr>School Ministry Rebranding</vt:lpstr>
      <vt:lpstr>CWU and CMIF</vt:lpstr>
      <vt:lpstr>Statistics and Demographics</vt:lpstr>
      <vt:lpstr>Statistics and Demographics</vt:lpstr>
      <vt:lpstr>Statistics and Demographics</vt:lpstr>
      <vt:lpstr>Statistics and Demographics</vt:lpstr>
      <vt:lpstr>Statistics and Demographics</vt:lpstr>
      <vt:lpstr>Statistics and Demographics</vt:lpstr>
      <vt:lpstr>Statistics and Demographics</vt:lpstr>
      <vt:lpstr>Statistics and Demographics</vt:lpstr>
      <vt:lpstr>Statistics and Demographics</vt:lpstr>
      <vt:lpstr>Statistics and Demographics</vt:lpstr>
      <vt:lpstr>Statistics and Demographics</vt:lpstr>
      <vt:lpstr>Statistics and Demographics</vt:lpstr>
      <vt:lpstr>Statistics and Demographics</vt:lpstr>
      <vt:lpstr>Statistics and Demographics</vt:lpstr>
      <vt:lpstr>Statistics and Demographics</vt:lpstr>
      <vt:lpstr>Statistics and Demographics</vt:lpstr>
      <vt:lpstr>Statistics and Demographics</vt:lpstr>
      <vt:lpstr>Statistics and Demographics</vt:lpstr>
      <vt:lpstr>Statistics and Demographics</vt:lpstr>
      <vt:lpstr>Statistics and Demographics</vt:lpstr>
      <vt:lpstr>Statistics and Demographics</vt:lpstr>
      <vt:lpstr>Statistics and Demographics</vt:lpstr>
      <vt:lpstr>Statistics and Demographics</vt:lpstr>
      <vt:lpstr>Statistics and Demographics</vt:lpstr>
      <vt:lpstr>Statistics and Demographics</vt:lpstr>
      <vt:lpstr>Statistics Q &amp; A</vt:lpstr>
      <vt:lpstr>30 Minute Break</vt:lpstr>
      <vt:lpstr>Agenda</vt:lpstr>
      <vt:lpstr>LCMS School Ministry Updates</vt:lpstr>
      <vt:lpstr>LCMS School Ministry Updates</vt:lpstr>
      <vt:lpstr>LCMS School Ministry Updates</vt:lpstr>
      <vt:lpstr>LCMS School Ministry Updates</vt:lpstr>
      <vt:lpstr>LCMS School Ministry Updates</vt:lpstr>
      <vt:lpstr>PowerPoint Presentation</vt:lpstr>
    </vt:vector>
  </TitlesOfParts>
  <Company>The Lutheran Church-Missouri Synod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LCMS School Ministry</dc:title>
  <dc:creator>Matthew Bergholt</dc:creator>
  <cp:lastModifiedBy>Bergholt, Matthew</cp:lastModifiedBy>
  <cp:revision>122</cp:revision>
  <cp:lastPrinted>2017-05-24T17:02:27Z</cp:lastPrinted>
  <dcterms:created xsi:type="dcterms:W3CDTF">2016-05-02T16:37:33Z</dcterms:created>
  <dcterms:modified xsi:type="dcterms:W3CDTF">2017-05-24T20:38:15Z</dcterms:modified>
</cp:coreProperties>
</file>