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5"/>
  </p:handoutMasterIdLst>
  <p:sldIdLst>
    <p:sldId id="256" r:id="rId2"/>
    <p:sldId id="257" r:id="rId3"/>
    <p:sldId id="348" r:id="rId4"/>
    <p:sldId id="305" r:id="rId5"/>
    <p:sldId id="344" r:id="rId6"/>
    <p:sldId id="313" r:id="rId7"/>
    <p:sldId id="314" r:id="rId8"/>
    <p:sldId id="339" r:id="rId9"/>
    <p:sldId id="308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2" r:id="rId33"/>
    <p:sldId id="373" r:id="rId34"/>
    <p:sldId id="374" r:id="rId35"/>
    <p:sldId id="337" r:id="rId36"/>
    <p:sldId id="310" r:id="rId37"/>
    <p:sldId id="375" r:id="rId38"/>
    <p:sldId id="343" r:id="rId39"/>
    <p:sldId id="345" r:id="rId40"/>
    <p:sldId id="311" r:id="rId41"/>
    <p:sldId id="347" r:id="rId42"/>
    <p:sldId id="346" r:id="rId43"/>
    <p:sldId id="338" r:id="rId4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387C2B"/>
    <a:srgbClr val="877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62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-4.0123456790123482E-2"/>
                  <c:y val="-0.4184397163120570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1,150; 57%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01-4EC4-A6B2-2634B1F57C26}"/>
                </c:ext>
              </c:extLst>
            </c:dLbl>
            <c:dLbl>
              <c:idx val="1"/>
              <c:layout>
                <c:manualLayout>
                  <c:x val="0"/>
                  <c:y val="0.2786812419724133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01-4EC4-A6B2-2634B1F57C26}"/>
                </c:ext>
              </c:extLst>
            </c:dLbl>
            <c:dLbl>
              <c:idx val="2"/>
              <c:layout>
                <c:manualLayout>
                  <c:x val="-0.16820999805579886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01-4EC4-A6B2-2634B1F57C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Early Childhood Centers (57%)</c:v>
                </c:pt>
                <c:pt idx="1">
                  <c:v>Elementary Schools (39%)</c:v>
                </c:pt>
                <c:pt idx="2">
                  <c:v>High Schools (4%)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1150</c:v>
                </c:pt>
                <c:pt idx="1">
                  <c:v>793</c:v>
                </c:pt>
                <c:pt idx="2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01-4EC4-A6B2-2634B1F57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252697579469237"/>
          <c:y val="0.10655916680627686"/>
          <c:w val="0.29585958005249385"/>
          <c:h val="0.7837895794940527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9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4.7839506172839497E-2"/>
                  <c:y val="-3.9007092198581554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51,740; 31%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23-4451-8AF5-B6593EF82D33}"/>
                </c:ext>
              </c:extLst>
            </c:dLbl>
            <c:dLbl>
              <c:idx val="1"/>
              <c:layout>
                <c:manualLayout>
                  <c:x val="4.16619276757072E-2"/>
                  <c:y val="-0.14630060870050818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7,856; 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23-4451-8AF5-B6593EF82D33}"/>
                </c:ext>
              </c:extLst>
            </c:dLbl>
            <c:dLbl>
              <c:idx val="2"/>
              <c:layout>
                <c:manualLayout>
                  <c:x val="7.716037231457179E-2"/>
                  <c:y val="-3.5460992907801439E-3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5,303; 3%</a:t>
                    </a:r>
                    <a:endParaRPr lang="en-US" sz="2800" b="1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23-4451-8AF5-B6593EF82D33}"/>
                </c:ext>
              </c:extLst>
            </c:dLbl>
            <c:dLbl>
              <c:idx val="3"/>
              <c:layout>
                <c:manualLayout>
                  <c:x val="-0.12500012151258869"/>
                  <c:y val="-4.96453900709219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65,598; 39%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23-4451-8AF5-B6593EF82D33}"/>
                </c:ext>
              </c:extLst>
            </c:dLbl>
            <c:dLbl>
              <c:idx val="4"/>
              <c:layout>
                <c:manualLayout>
                  <c:x val="-2.9320987654320996E-2"/>
                  <c:y val="4.25531914893617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38,824; 23%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23-4451-8AF5-B6593EF82D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LCMS Member Congregation (31%)</c:v>
                </c:pt>
                <c:pt idx="1">
                  <c:v>Other LCMS Congregations (5%)</c:v>
                </c:pt>
                <c:pt idx="2">
                  <c:v>Other Lutheran Congregation (3%)</c:v>
                </c:pt>
                <c:pt idx="3">
                  <c:v>Non-Lutheran (39%)</c:v>
                </c:pt>
                <c:pt idx="4">
                  <c:v>No Church (23%)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51740</c:v>
                </c:pt>
                <c:pt idx="1">
                  <c:v>7856</c:v>
                </c:pt>
                <c:pt idx="2">
                  <c:v>5303</c:v>
                </c:pt>
                <c:pt idx="3">
                  <c:v>65598</c:v>
                </c:pt>
                <c:pt idx="4">
                  <c:v>38824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23-4451-8AF5-B6593EF82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30475357247093"/>
          <c:y val="0.21294214552968152"/>
          <c:w val="0.26808180227471601"/>
          <c:h val="0.7837895794940527"/>
        </c:manualLayout>
      </c:layout>
      <c:overlay val="0"/>
      <c:txPr>
        <a:bodyPr/>
        <a:lstStyle/>
        <a:p>
          <a:pPr>
            <a:defRPr sz="16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201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1.5432098765432112E-2"/>
                  <c:y val="-8.865248226950366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64,899; 38%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C2-4FE5-87F3-19019AC28D50}"/>
                </c:ext>
              </c:extLst>
            </c:dLbl>
            <c:dLbl>
              <c:idx val="1"/>
              <c:layout>
                <c:manualLayout>
                  <c:x val="-4.7389909594658916E-6"/>
                  <c:y val="6.6465348746300335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104,422; 62%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C2-4FE5-87F3-19019AC28D50}"/>
                </c:ext>
              </c:extLst>
            </c:dLbl>
            <c:dLbl>
              <c:idx val="2"/>
              <c:layout>
                <c:manualLayout>
                  <c:x val="7.716037231457179E-2"/>
                  <c:y val="-3.546099290780144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C2-4FE5-87F3-19019AC28D50}"/>
                </c:ext>
              </c:extLst>
            </c:dLbl>
            <c:dLbl>
              <c:idx val="3"/>
              <c:layout>
                <c:manualLayout>
                  <c:x val="-0.12500012151258869"/>
                  <c:y val="-4.96453900709219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C2-4FE5-87F3-19019AC28D50}"/>
                </c:ext>
              </c:extLst>
            </c:dLbl>
            <c:dLbl>
              <c:idx val="4"/>
              <c:layout>
                <c:manualLayout>
                  <c:x val="-2.9320987654320996E-2"/>
                  <c:y val="4.2553191489361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C2-4FE5-87F3-19019AC28D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Lutheran Congregations (38%)</c:v>
                </c:pt>
                <c:pt idx="1">
                  <c:v>Non-Lutheran or No Church (62%)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64899</c:v>
                </c:pt>
                <c:pt idx="1">
                  <c:v>104422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C2-4FE5-87F3-19019AC28D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326771653543362"/>
          <c:y val="0.25549533701904281"/>
          <c:w val="0.30511883931175315"/>
          <c:h val="0.5745697213380242"/>
        </c:manualLayout>
      </c:layout>
      <c:overlay val="0"/>
      <c:txPr>
        <a:bodyPr/>
        <a:lstStyle/>
        <a:p>
          <a:pPr>
            <a:defRPr sz="20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9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3.549382716049386E-2"/>
                  <c:y val="-9.92907801418440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0D-41A8-A54F-BA24A8D8E72C}"/>
                </c:ext>
              </c:extLst>
            </c:dLbl>
            <c:dLbl>
              <c:idx val="1"/>
              <c:layout>
                <c:manualLayout>
                  <c:x val="0"/>
                  <c:y val="0.13029513598034304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1,361; 67%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0D-41A8-A54F-BA24A8D8E72C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0D-41A8-A54F-BA24A8D8E7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NLSA Accredited Schools (33%)</c:v>
                </c:pt>
                <c:pt idx="1">
                  <c:v>Non-NLSA Accredited Schools (67%)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668</c:v>
                </c:pt>
                <c:pt idx="1">
                  <c:v>1361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0D-41A8-A54F-BA24A8D8E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252697579469237"/>
          <c:y val="0.34060171999776656"/>
          <c:w val="0.29585958005249408"/>
          <c:h val="0.57102362204724411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2231113002766546"/>
          <c:w val="0.56672047244094526"/>
          <c:h val="0.612670781017237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6.1728018372703405E-2"/>
                  <c:y val="-7.475704050507201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B3-41DC-9BEE-E31675E5DB74}"/>
                </c:ext>
              </c:extLst>
            </c:dLbl>
            <c:dLbl>
              <c:idx val="1"/>
              <c:layout>
                <c:manualLayout>
                  <c:x val="-2.7165354330708644E-2"/>
                  <c:y val="-3.86717031992622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B3-41DC-9BEE-E31675E5DB74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B3-41DC-9BEE-E31675E5DB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Accredited (23%)</c:v>
                </c:pt>
                <c:pt idx="1">
                  <c:v>Non-Accredited (77%)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262</c:v>
                </c:pt>
                <c:pt idx="1">
                  <c:v>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B3-41DC-9BEE-E31675E5D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382316272965876"/>
          <c:y val="0.7562619706320497"/>
          <c:w val="0.36669291338582705"/>
          <c:h val="0.18968397531389658"/>
        </c:manualLayout>
      </c:layout>
      <c:overlay val="0"/>
      <c:txPr>
        <a:bodyPr/>
        <a:lstStyle/>
        <a:p>
          <a:pPr>
            <a:defRPr sz="10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2231113002766546"/>
          <c:w val="0.5667204724409457"/>
          <c:h val="0.612670781017237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6.1728346456692895E-2"/>
                  <c:y val="-2.999822657302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45-4D52-8C92-580D22A13C80}"/>
                </c:ext>
              </c:extLst>
            </c:dLbl>
            <c:dLbl>
              <c:idx val="1"/>
              <c:layout>
                <c:manualLayout>
                  <c:x val="2.5000000000000001E-2"/>
                  <c:y val="-8.82212527488118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45-4D52-8C92-580D22A13C80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45-4D52-8C92-580D22A13C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Accredited (63%)</c:v>
                </c:pt>
                <c:pt idx="1">
                  <c:v>Non-Accredited (37%)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499</c:v>
                </c:pt>
                <c:pt idx="1">
                  <c:v>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45-4D52-8C92-580D22A13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382316272965876"/>
          <c:y val="0.7562619706320497"/>
          <c:w val="0.36669291338582705"/>
          <c:h val="0.18968397531389658"/>
        </c:manualLayout>
      </c:layout>
      <c:overlay val="0"/>
      <c:txPr>
        <a:bodyPr/>
        <a:lstStyle/>
        <a:p>
          <a:pPr>
            <a:defRPr sz="10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2231113002766546"/>
          <c:w val="0.5667204724409457"/>
          <c:h val="0.612670781017237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0.11172834645669291"/>
                  <c:y val="-4.80162445910477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2A-4BE0-9471-F2EACDF37E4A}"/>
                </c:ext>
              </c:extLst>
            </c:dLbl>
            <c:dLbl>
              <c:idx val="1"/>
              <c:layout>
                <c:manualLayout>
                  <c:x val="2.5000000000000001E-2"/>
                  <c:y val="-0.1197527842803433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2A-4BE0-9471-F2EACDF37E4A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2A-4BE0-9471-F2EACDF37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Accredited (67%)</c:v>
                </c:pt>
                <c:pt idx="1">
                  <c:v>Non-Accredited (33%)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A-4BE0-9471-F2EACDF37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382316272965876"/>
          <c:y val="0.7562619706320497"/>
          <c:w val="0.36669291338582705"/>
          <c:h val="0.18968397531389658"/>
        </c:manualLayout>
      </c:layout>
      <c:overlay val="0"/>
      <c:txPr>
        <a:bodyPr/>
        <a:lstStyle/>
        <a:p>
          <a:pPr>
            <a:defRPr sz="10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7494366676387676"/>
          <c:h val="0.743386385212486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marker>
            <c:symbol val="diamond"/>
            <c:size val="13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,526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FD-4A7E-85A7-248BEB288F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,525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FD-4A7E-85A7-248BEB288F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,488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FD-4A7E-85A7-248BEB288F1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,485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FD-4A7E-85A7-248BEB288F1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2,450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FD-4A7E-85A7-248BEB288F1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2,444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FD-4A7E-85A7-248BEB288F1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2,382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FD-4A7E-85A7-248BEB288F1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2,345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FD-4A7E-85A7-248BEB288F1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2,335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FD-4A7E-85A7-248BEB288F1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,255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FD-4A7E-85A7-248BEB288F1D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,111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FD-4A7E-85A7-248BEB288F1D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,068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FD-4A7E-85A7-248BEB288F1D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2,029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E4-4749-9178-93BE59D3D2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baseline="0">
                    <a:latin typeface="Goudy Old Style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2526</c:v>
                </c:pt>
                <c:pt idx="1">
                  <c:v>2525</c:v>
                </c:pt>
                <c:pt idx="2">
                  <c:v>2488</c:v>
                </c:pt>
                <c:pt idx="3">
                  <c:v>2485</c:v>
                </c:pt>
                <c:pt idx="4">
                  <c:v>2450</c:v>
                </c:pt>
                <c:pt idx="5">
                  <c:v>2444</c:v>
                </c:pt>
                <c:pt idx="6">
                  <c:v>2382</c:v>
                </c:pt>
                <c:pt idx="7">
                  <c:v>2345</c:v>
                </c:pt>
                <c:pt idx="8">
                  <c:v>2335</c:v>
                </c:pt>
                <c:pt idx="9">
                  <c:v>2255</c:v>
                </c:pt>
                <c:pt idx="10">
                  <c:v>2117</c:v>
                </c:pt>
                <c:pt idx="11">
                  <c:v>2068</c:v>
                </c:pt>
                <c:pt idx="12">
                  <c:v>2029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EFD-4A7E-85A7-248BEB288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026624"/>
        <c:axId val="54028160"/>
      </c:lineChart>
      <c:catAx>
        <c:axId val="5402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54028160"/>
        <c:crosses val="autoZero"/>
        <c:auto val="1"/>
        <c:lblAlgn val="ctr"/>
        <c:lblOffset val="100"/>
        <c:noMultiLvlLbl val="0"/>
      </c:catAx>
      <c:valAx>
        <c:axId val="54028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026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7494366676387676"/>
          <c:h val="0.743386385212486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marker>
            <c:symbol val="diamond"/>
            <c:size val="13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,526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D2-4FF3-B962-D6910A418E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,525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D2-4FF3-B962-D6910A418E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,488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D2-4FF3-B962-D6910A418EB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,485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D2-4FF3-B962-D6910A418EB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2,450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D2-4FF3-B962-D6910A418EB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2,444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D2-4FF3-B962-D6910A418EB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2,382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D2-4FF3-B962-D6910A418EB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2,345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D2-4FF3-B962-D6910A418EB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2,335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D2-4FF3-B962-D6910A418EB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,255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D2-4FF3-B962-D6910A418EB2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,111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D2-4FF3-B962-D6910A418EB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sz="1200" dirty="0"/>
                      <a:t>2</a:t>
                    </a:r>
                    <a:r>
                      <a:rPr lang="en-US" dirty="0"/>
                      <a:t>,068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D2-4FF3-B962-D6910A418EB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2,029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59-4E36-9262-C73CEE6FC0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baseline="0">
                    <a:latin typeface="Goudy Old Style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2526</c:v>
                </c:pt>
                <c:pt idx="1">
                  <c:v>2525</c:v>
                </c:pt>
                <c:pt idx="2">
                  <c:v>2488</c:v>
                </c:pt>
                <c:pt idx="3">
                  <c:v>2485</c:v>
                </c:pt>
                <c:pt idx="4">
                  <c:v>2450</c:v>
                </c:pt>
                <c:pt idx="5">
                  <c:v>2444</c:v>
                </c:pt>
                <c:pt idx="6">
                  <c:v>2382</c:v>
                </c:pt>
                <c:pt idx="7">
                  <c:v>2345</c:v>
                </c:pt>
                <c:pt idx="8">
                  <c:v>2335</c:v>
                </c:pt>
                <c:pt idx="9">
                  <c:v>2255</c:v>
                </c:pt>
                <c:pt idx="10">
                  <c:v>2117</c:v>
                </c:pt>
                <c:pt idx="11">
                  <c:v>2068</c:v>
                </c:pt>
                <c:pt idx="12">
                  <c:v>2029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CD2-4FF3-B962-D6910A418E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Early Childhood Centers</c:v>
                </c:pt>
              </c:strCache>
            </c:strRef>
          </c:tx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59-4E36-9262-C73CEE6FC0F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59-4E36-9262-C73CEE6FC0F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59-4E36-9262-C73CEE6FC0F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59-4E36-9262-C73CEE6FC0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59-4E36-9262-C73CEE6FC0F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59-4E36-9262-C73CEE6FC0F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59-4E36-9262-C73CEE6FC0F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59-4E36-9262-C73CEE6FC0F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59-4E36-9262-C73CEE6FC0F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59-4E36-9262-C73CEE6FC0F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59-4E36-9262-C73CEE6FC0F6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59-4E36-9262-C73CEE6FC0F6}"/>
                </c:ext>
              </c:extLst>
            </c:dLbl>
            <c:dLbl>
              <c:idx val="12"/>
              <c:layout>
                <c:manualLayout>
                  <c:x val="-3.7037037037037035E-2"/>
                  <c:y val="-5.67375886524822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1,150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C59-4E36-9262-C73CEE6FC0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Goudy Old Style" panose="02020502050305020303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1401</c:v>
                </c:pt>
                <c:pt idx="1">
                  <c:v>1397</c:v>
                </c:pt>
                <c:pt idx="2">
                  <c:v>1368</c:v>
                </c:pt>
                <c:pt idx="3">
                  <c:v>1406</c:v>
                </c:pt>
                <c:pt idx="4">
                  <c:v>1406</c:v>
                </c:pt>
                <c:pt idx="5">
                  <c:v>1400</c:v>
                </c:pt>
                <c:pt idx="6">
                  <c:v>1393</c:v>
                </c:pt>
                <c:pt idx="7">
                  <c:v>1378</c:v>
                </c:pt>
                <c:pt idx="8">
                  <c:v>1376</c:v>
                </c:pt>
                <c:pt idx="9">
                  <c:v>1285</c:v>
                </c:pt>
                <c:pt idx="10">
                  <c:v>1190</c:v>
                </c:pt>
                <c:pt idx="11">
                  <c:v>1173</c:v>
                </c:pt>
                <c:pt idx="12">
                  <c:v>1150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CD2-4FF3-B962-D6910A418E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Elementary Schools</c:v>
                </c:pt>
              </c:strCache>
            </c:strRef>
          </c:tx>
          <c:dLbls>
            <c:dLbl>
              <c:idx val="12"/>
              <c:layout>
                <c:manualLayout>
                  <c:x val="-2.7777777777777665E-2"/>
                  <c:y val="-3.5460992907801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C59-4E36-9262-C73CEE6FC0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Goudy Old Style" panose="02020502050305020303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1035</c:v>
                </c:pt>
                <c:pt idx="1">
                  <c:v>1026</c:v>
                </c:pt>
                <c:pt idx="2">
                  <c:v>1018</c:v>
                </c:pt>
                <c:pt idx="3">
                  <c:v>976</c:v>
                </c:pt>
                <c:pt idx="4">
                  <c:v>936</c:v>
                </c:pt>
                <c:pt idx="5">
                  <c:v>945</c:v>
                </c:pt>
                <c:pt idx="6">
                  <c:v>899</c:v>
                </c:pt>
                <c:pt idx="7">
                  <c:v>879</c:v>
                </c:pt>
                <c:pt idx="8">
                  <c:v>871</c:v>
                </c:pt>
                <c:pt idx="9">
                  <c:v>880</c:v>
                </c:pt>
                <c:pt idx="10">
                  <c:v>842</c:v>
                </c:pt>
                <c:pt idx="11">
                  <c:v>804</c:v>
                </c:pt>
                <c:pt idx="12">
                  <c:v>793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CD2-4FF3-B962-D6910A418E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High Schools</c:v>
                </c:pt>
              </c:strCache>
            </c:strRef>
          </c:tx>
          <c:dLbls>
            <c:dLbl>
              <c:idx val="12"/>
              <c:layout>
                <c:manualLayout>
                  <c:x val="-2.7777777777777665E-2"/>
                  <c:y val="-5.319148936170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C59-4E36-9262-C73CEE6FC0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Goudy Old Style" panose="02020502050305020303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102</c:v>
                </c:pt>
                <c:pt idx="1">
                  <c:v>102</c:v>
                </c:pt>
                <c:pt idx="2">
                  <c:v>102</c:v>
                </c:pt>
                <c:pt idx="3">
                  <c:v>103</c:v>
                </c:pt>
                <c:pt idx="4">
                  <c:v>108</c:v>
                </c:pt>
                <c:pt idx="5">
                  <c:v>99</c:v>
                </c:pt>
                <c:pt idx="6">
                  <c:v>90</c:v>
                </c:pt>
                <c:pt idx="7">
                  <c:v>88</c:v>
                </c:pt>
                <c:pt idx="8">
                  <c:v>88</c:v>
                </c:pt>
                <c:pt idx="9">
                  <c:v>90</c:v>
                </c:pt>
                <c:pt idx="10">
                  <c:v>85</c:v>
                </c:pt>
                <c:pt idx="11">
                  <c:v>91</c:v>
                </c:pt>
                <c:pt idx="12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CD2-4FF3-B962-D6910A418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86272"/>
        <c:axId val="84887808"/>
      </c:lineChart>
      <c:catAx>
        <c:axId val="8488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84887808"/>
        <c:crosses val="autoZero"/>
        <c:auto val="1"/>
        <c:lblAlgn val="ctr"/>
        <c:lblOffset val="100"/>
        <c:noMultiLvlLbl val="0"/>
      </c:catAx>
      <c:valAx>
        <c:axId val="84887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886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7494366676387676"/>
          <c:h val="0.743386385212486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1,698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1D-415A-BE6B-F68A8097F2B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D-415A-BE6B-F68A8097F2B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1D-415A-BE6B-F68A8097F2B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1D-415A-BE6B-F68A8097F2B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1D-415A-BE6B-F68A8097F2B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1,884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1D-415A-BE6B-F68A8097F2B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1D-415A-BE6B-F68A8097F2B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1,786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1D-415A-BE6B-F68A8097F2B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1D-415A-BE6B-F68A8097F2B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1D-415A-BE6B-F68A8097F2B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1D-415A-BE6B-F68A8097F2B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1D-415A-BE6B-F68A8097F2B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81D-415A-BE6B-F68A8097F2BB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81D-415A-BE6B-F68A8097F2B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81D-415A-BE6B-F68A8097F2B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81D-415A-BE6B-F68A8097F2BB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81D-415A-BE6B-F68A8097F2BB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81D-415A-BE6B-F68A8097F2BB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81D-415A-BE6B-F68A8097F2BB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81D-415A-BE6B-F68A8097F2BB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81D-415A-BE6B-F68A8097F2BB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81D-415A-BE6B-F68A8097F2BB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 dirty="0"/>
                      <a:t>2,488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81D-415A-BE6B-F68A8097F2BB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81D-415A-BE6B-F68A8097F2BB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81D-415A-BE6B-F68A8097F2BB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81D-415A-BE6B-F68A8097F2BB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81D-415A-BE6B-F68A8097F2BB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81D-415A-BE6B-F68A8097F2BB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81D-415A-BE6B-F68A8097F2BB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81D-415A-BE6B-F68A8097F2BB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81D-415A-BE6B-F68A8097F2BB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81D-415A-BE6B-F68A8097F2BB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r>
                      <a:rPr lang="en-US" dirty="0"/>
                      <a:t>1,943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D4-4F3C-B800-1959D2C3F6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baseline="0">
                    <a:latin typeface="Goudy Old Style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Sheet1!$A$2:$A$34</c:f>
              <c:numCache>
                <c:formatCode>General</c:formatCode>
                <c:ptCount val="33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1698</c:v>
                </c:pt>
                <c:pt idx="1">
                  <c:v>1747</c:v>
                </c:pt>
                <c:pt idx="2">
                  <c:v>1825</c:v>
                </c:pt>
                <c:pt idx="3">
                  <c:v>1839</c:v>
                </c:pt>
                <c:pt idx="4">
                  <c:v>1883</c:v>
                </c:pt>
                <c:pt idx="5">
                  <c:v>1884</c:v>
                </c:pt>
                <c:pt idx="6">
                  <c:v>1832</c:v>
                </c:pt>
                <c:pt idx="7">
                  <c:v>1786</c:v>
                </c:pt>
                <c:pt idx="8">
                  <c:v>1892</c:v>
                </c:pt>
                <c:pt idx="9">
                  <c:v>1946</c:v>
                </c:pt>
                <c:pt idx="10">
                  <c:v>1990</c:v>
                </c:pt>
                <c:pt idx="11">
                  <c:v>2031</c:v>
                </c:pt>
                <c:pt idx="12">
                  <c:v>2076</c:v>
                </c:pt>
                <c:pt idx="13">
                  <c:v>2149</c:v>
                </c:pt>
                <c:pt idx="14">
                  <c:v>2200</c:v>
                </c:pt>
                <c:pt idx="15">
                  <c:v>2226</c:v>
                </c:pt>
                <c:pt idx="16">
                  <c:v>2332</c:v>
                </c:pt>
                <c:pt idx="17">
                  <c:v>2338</c:v>
                </c:pt>
                <c:pt idx="18">
                  <c:v>2389</c:v>
                </c:pt>
                <c:pt idx="19">
                  <c:v>2427</c:v>
                </c:pt>
                <c:pt idx="20">
                  <c:v>2425</c:v>
                </c:pt>
                <c:pt idx="21">
                  <c:v>2423</c:v>
                </c:pt>
                <c:pt idx="22">
                  <c:v>2488</c:v>
                </c:pt>
                <c:pt idx="23">
                  <c:v>2382</c:v>
                </c:pt>
                <c:pt idx="24">
                  <c:v>2342</c:v>
                </c:pt>
                <c:pt idx="25">
                  <c:v>2345</c:v>
                </c:pt>
                <c:pt idx="26">
                  <c:v>2292</c:v>
                </c:pt>
                <c:pt idx="27">
                  <c:v>2257</c:v>
                </c:pt>
                <c:pt idx="28">
                  <c:v>2247</c:v>
                </c:pt>
                <c:pt idx="29">
                  <c:v>2165</c:v>
                </c:pt>
                <c:pt idx="30">
                  <c:v>2032</c:v>
                </c:pt>
                <c:pt idx="31">
                  <c:v>1977</c:v>
                </c:pt>
                <c:pt idx="32">
                  <c:v>1943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E81D-415A-BE6B-F68A8097F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912384"/>
        <c:axId val="84971520"/>
      </c:lineChart>
      <c:catAx>
        <c:axId val="8491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aseline="0"/>
            </a:pPr>
            <a:endParaRPr lang="en-US"/>
          </a:p>
        </c:txPr>
        <c:crossAx val="84971520"/>
        <c:crosses val="autoZero"/>
        <c:auto val="1"/>
        <c:lblAlgn val="ctr"/>
        <c:lblOffset val="100"/>
        <c:noMultiLvlLbl val="0"/>
      </c:catAx>
      <c:valAx>
        <c:axId val="84971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912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7494366676387676"/>
          <c:h val="0.7433863852124865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marker>
            <c:symbol val="diamond"/>
            <c:size val="13"/>
          </c:marker>
          <c:dLbls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  <a:r>
                      <a:rPr lang="en-US" baseline="0" dirty="0"/>
                      <a:t> (est.)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54-46D6-8F0C-3FFEF84271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baseline="0">
                    <a:latin typeface="Goudy Old Style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7"/>
                <c:pt idx="0">
                  <c:v>SLED 1</c:v>
                </c:pt>
                <c:pt idx="1">
                  <c:v>SLED 2</c:v>
                </c:pt>
                <c:pt idx="2">
                  <c:v>SLED 3</c:v>
                </c:pt>
                <c:pt idx="3">
                  <c:v>SLED 4</c:v>
                </c:pt>
                <c:pt idx="4">
                  <c:v>SLED 5</c:v>
                </c:pt>
                <c:pt idx="5">
                  <c:v>SLED 6</c:v>
                </c:pt>
                <c:pt idx="6">
                  <c:v>SLED 7</c:v>
                </c:pt>
                <c:pt idx="7">
                  <c:v>SLED 8</c:v>
                </c:pt>
                <c:pt idx="8">
                  <c:v>SLED 9</c:v>
                </c:pt>
                <c:pt idx="9">
                  <c:v>SLED 10</c:v>
                </c:pt>
                <c:pt idx="10">
                  <c:v>SLED 11</c:v>
                </c:pt>
                <c:pt idx="11">
                  <c:v>SLED 12</c:v>
                </c:pt>
                <c:pt idx="12">
                  <c:v>SLED 13</c:v>
                </c:pt>
                <c:pt idx="13">
                  <c:v>SLED 14</c:v>
                </c:pt>
                <c:pt idx="14">
                  <c:v>SLED 15</c:v>
                </c:pt>
                <c:pt idx="15">
                  <c:v>SLED 16</c:v>
                </c:pt>
                <c:pt idx="16">
                  <c:v>SLED 17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32</c:v>
                </c:pt>
                <c:pt idx="1">
                  <c:v>52</c:v>
                </c:pt>
                <c:pt idx="2">
                  <c:v>49</c:v>
                </c:pt>
                <c:pt idx="3">
                  <c:v>50</c:v>
                </c:pt>
                <c:pt idx="4">
                  <c:v>42</c:v>
                </c:pt>
                <c:pt idx="5">
                  <c:v>46</c:v>
                </c:pt>
                <c:pt idx="6">
                  <c:v>42</c:v>
                </c:pt>
                <c:pt idx="7">
                  <c:v>56</c:v>
                </c:pt>
                <c:pt idx="8">
                  <c:v>37</c:v>
                </c:pt>
                <c:pt idx="9">
                  <c:v>15</c:v>
                </c:pt>
                <c:pt idx="10">
                  <c:v>25</c:v>
                </c:pt>
                <c:pt idx="11">
                  <c:v>28</c:v>
                </c:pt>
                <c:pt idx="12">
                  <c:v>26</c:v>
                </c:pt>
                <c:pt idx="13">
                  <c:v>27</c:v>
                </c:pt>
                <c:pt idx="14">
                  <c:v>23</c:v>
                </c:pt>
                <c:pt idx="15">
                  <c:v>25</c:v>
                </c:pt>
                <c:pt idx="16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0E-4D6F-9FB0-BF02171686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021056"/>
        <c:axId val="85022592"/>
      </c:lineChart>
      <c:catAx>
        <c:axId val="850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aseline="0">
                <a:latin typeface="Goudy Old Style" pitchFamily="18" charset="0"/>
              </a:defRPr>
            </a:pPr>
            <a:endParaRPr lang="en-US"/>
          </a:p>
        </c:txPr>
        <c:crossAx val="85022592"/>
        <c:crosses val="autoZero"/>
        <c:auto val="1"/>
        <c:lblAlgn val="ctr"/>
        <c:lblOffset val="100"/>
        <c:noMultiLvlLbl val="0"/>
      </c:catAx>
      <c:valAx>
        <c:axId val="85022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021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84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3.8580246913580245E-2"/>
                  <c:y val="0.15248226950354621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>
                        <a:latin typeface="Goudy Old Style" pitchFamily="18" charset="0"/>
                      </a:rPr>
                      <a:t>924; 59%</a:t>
                    </a:r>
                    <a:endParaRPr lang="en-US" sz="14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A3-4EE8-87AF-F333115440E9}"/>
                </c:ext>
              </c:extLst>
            </c:dLbl>
            <c:dLbl>
              <c:idx val="1"/>
              <c:layout>
                <c:manualLayout>
                  <c:x val="-1.8518518518518531E-2"/>
                  <c:y val="0.13384123527112327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390; 25%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A3-4EE8-87AF-F333115440E9}"/>
                </c:ext>
              </c:extLst>
            </c:dLbl>
            <c:dLbl>
              <c:idx val="2"/>
              <c:layout>
                <c:manualLayout>
                  <c:x val="-0.10572056965101596"/>
                  <c:y val="9.92907801418440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A3-4EE8-87AF-F333115440E9}"/>
                </c:ext>
              </c:extLst>
            </c:dLbl>
            <c:dLbl>
              <c:idx val="3"/>
              <c:layout>
                <c:manualLayout>
                  <c:x val="-0.19290123456790151"/>
                  <c:y val="-1.41843971631205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A3-4EE8-87AF-F333115440E9}"/>
                </c:ext>
              </c:extLst>
            </c:dLbl>
            <c:dLbl>
              <c:idx val="4"/>
              <c:layout>
                <c:manualLayout>
                  <c:x val="-0.10493827160493827"/>
                  <c:y val="-2.48226950354609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A3-4EE8-87AF-F333115440E9}"/>
                </c:ext>
              </c:extLst>
            </c:dLbl>
            <c:dLbl>
              <c:idx val="5"/>
              <c:layout>
                <c:manualLayout>
                  <c:x val="2.3148148148148147E-2"/>
                  <c:y val="-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A3-4EE8-87AF-F333115440E9}"/>
                </c:ext>
              </c:extLst>
            </c:dLbl>
            <c:dLbl>
              <c:idx val="6"/>
              <c:layout>
                <c:manualLayout>
                  <c:x val="8.0246913580247006E-2"/>
                  <c:y val="-1.77304964539007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A3-4EE8-87AF-F333115440E9}"/>
                </c:ext>
              </c:extLst>
            </c:dLbl>
            <c:dLbl>
              <c:idx val="7"/>
              <c:layout>
                <c:manualLayout>
                  <c:x val="-6.1728395061728392E-2"/>
                  <c:y val="-1.77304964539007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A3-4EE8-87AF-F333115440E9}"/>
                </c:ext>
              </c:extLst>
            </c:dLbl>
            <c:dLbl>
              <c:idx val="8"/>
              <c:layout>
                <c:manualLayout>
                  <c:x val="0.13734567901234573"/>
                  <c:y val="-1.77304964539007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5A3-4EE8-87AF-F333115440E9}"/>
                </c:ext>
              </c:extLst>
            </c:dLbl>
            <c:dLbl>
              <c:idx val="9"/>
              <c:layout>
                <c:manualLayout>
                  <c:x val="0.19907407407407407"/>
                  <c:y val="-1.77304964539007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5A3-4EE8-87AF-F333115440E9}"/>
                </c:ext>
              </c:extLst>
            </c:dLbl>
            <c:dLbl>
              <c:idx val="10"/>
              <c:layout>
                <c:manualLayout>
                  <c:x val="0.25308641975308671"/>
                  <c:y val="2.48226950354609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A3-4EE8-87AF-F333115440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0-100 (59%)</c:v>
                </c:pt>
                <c:pt idx="1">
                  <c:v>101-200 (25%)</c:v>
                </c:pt>
                <c:pt idx="2">
                  <c:v>201-300 (10%)</c:v>
                </c:pt>
                <c:pt idx="3">
                  <c:v>301-400 (3%)</c:v>
                </c:pt>
                <c:pt idx="4">
                  <c:v>401-500 (2%)</c:v>
                </c:pt>
                <c:pt idx="5">
                  <c:v>501-600 (1%)</c:v>
                </c:pt>
                <c:pt idx="6">
                  <c:v>601-700 (1%)</c:v>
                </c:pt>
                <c:pt idx="7">
                  <c:v>701-800 (&lt;1%)</c:v>
                </c:pt>
                <c:pt idx="8">
                  <c:v>801-900 (&lt;1%)</c:v>
                </c:pt>
                <c:pt idx="9">
                  <c:v>901-1000 (&lt;1%)</c:v>
                </c:pt>
                <c:pt idx="10">
                  <c:v>1000+ (&lt;1%)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924</c:v>
                </c:pt>
                <c:pt idx="1">
                  <c:v>390</c:v>
                </c:pt>
                <c:pt idx="2">
                  <c:v>158</c:v>
                </c:pt>
                <c:pt idx="3">
                  <c:v>45</c:v>
                </c:pt>
                <c:pt idx="4">
                  <c:v>23</c:v>
                </c:pt>
                <c:pt idx="5">
                  <c:v>12</c:v>
                </c:pt>
                <c:pt idx="6">
                  <c:v>7</c:v>
                </c:pt>
                <c:pt idx="7">
                  <c:v>6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A3-4EE8-87AF-F333115440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30475357247093"/>
          <c:y val="0.12783576255095772"/>
          <c:w val="0.26808180227471601"/>
          <c:h val="0.7837895794940527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96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2.0061728395061731E-2"/>
                  <c:y val="-3.90070921985815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924; 59%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AE-4EC4-A224-61398C522E49}"/>
                </c:ext>
              </c:extLst>
            </c:dLbl>
            <c:dLbl>
              <c:idx val="1"/>
              <c:layout>
                <c:manualLayout>
                  <c:x val="0"/>
                  <c:y val="-0.1214779136650470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AE-4EC4-A224-61398C522E49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AE-4EC4-A224-61398C522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0-100 (59%)</c:v>
                </c:pt>
                <c:pt idx="1">
                  <c:v>101+ (41%)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924</c:v>
                </c:pt>
                <c:pt idx="1">
                  <c:v>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AE-4EC4-A224-61398C522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30475357247093"/>
          <c:y val="0.35833221645166696"/>
          <c:w val="0.26815203655098663"/>
          <c:h val="0.35825766460043557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207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0.13734567901234571"/>
                  <c:y val="-2.836879432624112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1,314;</a:t>
                    </a:r>
                  </a:p>
                  <a:p>
                    <a:r>
                      <a:rPr lang="en-US" dirty="0"/>
                      <a:t>84%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43-4137-994E-355575955F83}"/>
                </c:ext>
              </c:extLst>
            </c:dLbl>
            <c:dLbl>
              <c:idx val="1"/>
              <c:layout>
                <c:manualLayout>
                  <c:x val="-1.0807208126761933E-2"/>
                  <c:y val="-1.15488356508628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43-4137-994E-355575955F83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43-4137-994E-355575955F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0-200 (84%)</c:v>
                </c:pt>
                <c:pt idx="1">
                  <c:v>201+ (16%)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1314</c:v>
                </c:pt>
                <c:pt idx="1">
                  <c:v>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43-4137-994E-355575955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30475357247093"/>
          <c:y val="0.35833221645166696"/>
          <c:w val="0.26808180227471601"/>
          <c:h val="0.35825766460043557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218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0.21676010984738051"/>
                  <c:y val="-8.8653040710336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1,540; 98%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04-4F0E-B806-E79F1E3BFAA5}"/>
                </c:ext>
              </c:extLst>
            </c:dLbl>
            <c:dLbl>
              <c:idx val="1"/>
              <c:layout>
                <c:manualLayout>
                  <c:x val="-0.18981967531836313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04-4F0E-B806-E79F1E3BFAA5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04-4F0E-B806-E79F1E3BFA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0-500 (98%)</c:v>
                </c:pt>
                <c:pt idx="1">
                  <c:v>501+ (2%)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1540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04-4F0E-B806-E79F1E3BF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30475357247093"/>
          <c:y val="0.36187831574244794"/>
          <c:w val="0.26808180227471601"/>
          <c:h val="0.35825766460043557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73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2.0061728395061731E-2"/>
                  <c:y val="-3.9007092198581582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80,416</a:t>
                    </a:r>
                    <a:r>
                      <a:rPr lang="en-US" dirty="0"/>
                      <a:t>; 43%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5-47E0-88FE-EB435CAA93A0}"/>
                </c:ext>
              </c:extLst>
            </c:dLbl>
            <c:dLbl>
              <c:idx val="1"/>
              <c:layout>
                <c:manualLayout>
                  <c:x val="-1.0807208126761933E-2"/>
                  <c:y val="-1.154883565086282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87,993; 48%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5-47E0-88FE-EB435CAA93A0}"/>
                </c:ext>
              </c:extLst>
            </c:dLbl>
            <c:dLbl>
              <c:idx val="2"/>
              <c:layout>
                <c:manualLayout>
                  <c:x val="-3.3950738796539301E-2"/>
                  <c:y val="-2.8368794326241141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17,559</a:t>
                    </a:r>
                    <a:r>
                      <a:rPr lang="en-US" sz="2800" b="1" dirty="0"/>
                      <a:t>; 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695209973753282"/>
                      <c:h val="0.149716312056737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215-47E0-88FE-EB435CAA93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Early Childhood Students (43%)</c:v>
                </c:pt>
                <c:pt idx="1">
                  <c:v>K-8 Students (48%)</c:v>
                </c:pt>
                <c:pt idx="2">
                  <c:v>9-12 Students (9%)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80416</c:v>
                </c:pt>
                <c:pt idx="1">
                  <c:v>87993</c:v>
                </c:pt>
                <c:pt idx="2">
                  <c:v>17559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15-47E0-88FE-EB435CAA9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252697579469237"/>
          <c:y val="0.21294214552968146"/>
          <c:w val="0.29585958005249396"/>
          <c:h val="0.7837895794940527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73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4.1666666666666664E-2"/>
                  <c:y val="-2.1276595744680847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6,177; 28%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0A-4A37-ABB0-52F0532A985F}"/>
                </c:ext>
              </c:extLst>
            </c:dLbl>
            <c:dLbl>
              <c:idx val="1"/>
              <c:layout>
                <c:manualLayout>
                  <c:x val="6.4810075823855354E-2"/>
                  <c:y val="-0.34842854749539293"/>
                </c:manualLayout>
              </c:layout>
              <c:tx>
                <c:rich>
                  <a:bodyPr/>
                  <a:lstStyle/>
                  <a:p>
                    <a:fld id="{C4A8C9CF-EE1A-4987-9C5C-FB8E13AC3EDC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; </a:t>
                    </a:r>
                    <a:fld id="{7FC2B932-0A0C-414A-B121-463D3C0195EF}" type="PERCENTAGE">
                      <a:rPr lang="en-US" baseline="0" dirty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D0A-4A37-ABB0-52F0532A985F}"/>
                </c:ext>
              </c:extLst>
            </c:dLbl>
            <c:dLbl>
              <c:idx val="2"/>
              <c:layout>
                <c:manualLayout>
                  <c:x val="0.1404318557402546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3,030; 14%</a:t>
                    </a:r>
                    <a:endParaRPr lang="en-US" sz="2800" b="1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0A-4A37-ABB0-52F0532A985F}"/>
                </c:ext>
              </c:extLst>
            </c:dLbl>
            <c:dLbl>
              <c:idx val="3"/>
              <c:layout>
                <c:manualLayout>
                  <c:x val="6.1729002624672132E-3"/>
                  <c:y val="-0.2517730496453900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11,041; 51%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993827160493828"/>
                      <c:h val="0.319929078014184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D0A-4A37-ABB0-52F0532A985F}"/>
                </c:ext>
              </c:extLst>
            </c:dLbl>
            <c:dLbl>
              <c:idx val="4"/>
              <c:layout>
                <c:manualLayout>
                  <c:x val="-2.0061728395061731E-2"/>
                  <c:y val="-0.145390070921985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9,233; 46%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0A-4A37-ABB0-52F0532A98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Rostered - Active (28%)</c:v>
                </c:pt>
                <c:pt idx="1">
                  <c:v>Rostered - Candidate (7%)</c:v>
                </c:pt>
                <c:pt idx="2">
                  <c:v>Rostered - Emeritus (14%)</c:v>
                </c:pt>
                <c:pt idx="3">
                  <c:v>Non-Rostered (51%)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6177</c:v>
                </c:pt>
                <c:pt idx="1">
                  <c:v>1483</c:v>
                </c:pt>
                <c:pt idx="2">
                  <c:v>3030</c:v>
                </c:pt>
                <c:pt idx="3">
                  <c:v>11041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0A-4A37-ABB0-52F0532A9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30475357247071"/>
          <c:y val="0.21294214552968127"/>
          <c:w val="0.26808180227471601"/>
          <c:h val="0.7837895794940527"/>
        </c:manualLayout>
      </c:layout>
      <c:overlay val="0"/>
      <c:txPr>
        <a:bodyPr/>
        <a:lstStyle/>
        <a:p>
          <a:pPr>
            <a:defRPr sz="18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73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2.9320987654320996E-2"/>
                  <c:y val="0.16666666666666666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10,690; 49%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79-424D-8F11-8DE548E574D1}"/>
                </c:ext>
              </c:extLst>
            </c:dLbl>
            <c:dLbl>
              <c:idx val="1"/>
              <c:layout>
                <c:manualLayout>
                  <c:x val="-1.2350418003305143E-2"/>
                  <c:y val="-0.167577204445189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11,041; 51%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79-424D-8F11-8DE548E574D1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79-424D-8F11-8DE548E57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Rostered (49%)</c:v>
                </c:pt>
                <c:pt idx="1">
                  <c:v>Non-Rostered (51%)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10690</c:v>
                </c:pt>
                <c:pt idx="1">
                  <c:v>11041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79-424D-8F11-8DE548E57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252697579469237"/>
          <c:y val="0.38315491148712821"/>
          <c:w val="0.29585958005249396"/>
          <c:h val="0.40081085608979738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5787231457178971"/>
          <c:y val="0.1076774445747473"/>
          <c:w val="0.3667206182560519"/>
          <c:h val="0.842677165354330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>
                <c:manualLayout>
                  <c:x val="7.098765432098765E-2"/>
                  <c:y val="6.6245323058021999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6,177;</a:t>
                    </a:r>
                  </a:p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28%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1D-4A87-A2E5-38F7C124B00C}"/>
                </c:ext>
              </c:extLst>
            </c:dLbl>
            <c:dLbl>
              <c:idx val="1"/>
              <c:layout>
                <c:manualLayout>
                  <c:x val="-3.8584985904539709E-2"/>
                  <c:y val="-4.1066063550566814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>
                        <a:latin typeface="Goudy Old Style" pitchFamily="18" charset="0"/>
                      </a:rPr>
                      <a:t>15,554; 72%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D-4A87-A2E5-38F7C124B00C}"/>
                </c:ext>
              </c:extLst>
            </c:dLbl>
            <c:dLbl>
              <c:idx val="2"/>
              <c:layout>
                <c:manualLayout>
                  <c:x val="-7.4074195586662769E-2"/>
                  <c:y val="2.12765957446808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D-4A87-A2E5-38F7C124B0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baseline="0">
                    <a:latin typeface="Goudy Old Style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Rostered - Active (28%)</c:v>
                </c:pt>
                <c:pt idx="1">
                  <c:v>Other Rostered and Non-Rostered (72%)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6177</c:v>
                </c:pt>
                <c:pt idx="1">
                  <c:v>15554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1D-4A87-A2E5-38F7C124B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474919801691502"/>
          <c:y val="0.34060171999776645"/>
          <c:w val="0.32363735783027131"/>
          <c:h val="0.439817948288379"/>
        </c:manualLayout>
      </c:layout>
      <c:overlay val="0"/>
      <c:txPr>
        <a:bodyPr/>
        <a:lstStyle/>
        <a:p>
          <a:pPr>
            <a:defRPr sz="2200" b="1" baseline="0">
              <a:latin typeface="Goudy Old Style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27F6E-87EA-462B-A086-53608A7EC109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2814F-2598-4DBD-8EAF-8EA514A705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1EEC5-416F-481C-92CD-D80121E81CF3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0D9EF-E309-4079-9BAD-67168DD4EA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8229600" cy="3048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Goudy Old Style" pitchFamily="18" charset="0"/>
              </a:rPr>
              <a:t>GOSPEL Conference</a:t>
            </a:r>
          </a:p>
          <a:p>
            <a:r>
              <a:rPr lang="en-US" sz="3600" dirty="0">
                <a:solidFill>
                  <a:schemeClr val="tx1"/>
                </a:solidFill>
                <a:latin typeface="Goudy Old Style" pitchFamily="18" charset="0"/>
              </a:rPr>
              <a:t>June 20 – 22, 2017</a:t>
            </a:r>
          </a:p>
          <a:p>
            <a:r>
              <a:rPr lang="en-US" sz="3600" dirty="0">
                <a:solidFill>
                  <a:schemeClr val="tx1"/>
                </a:solidFill>
                <a:latin typeface="Goudy Old Style" pitchFamily="18" charset="0"/>
              </a:rPr>
              <a:t>Nashville, Tennessee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934163" y="1447800"/>
            <a:ext cx="5275675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Data Sets and Disclaimers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Goudy Old Style" pitchFamily="18" charset="0"/>
              </a:rPr>
              <a:t>The following statistical analysis comes from data reported on the 2016-2017 </a:t>
            </a:r>
            <a:r>
              <a:rPr lang="en-US" i="1" dirty="0">
                <a:latin typeface="Goudy Old Style" pitchFamily="18" charset="0"/>
              </a:rPr>
              <a:t>Early Childhood and School Statistical Report </a:t>
            </a:r>
            <a:r>
              <a:rPr lang="en-US" dirty="0">
                <a:latin typeface="Goudy Old Style" pitchFamily="18" charset="0"/>
              </a:rPr>
              <a:t>and from official school data submitted to the LCMS Office of Rosters and Statistics.</a:t>
            </a:r>
          </a:p>
          <a:p>
            <a:r>
              <a:rPr lang="en-US" dirty="0">
                <a:latin typeface="Goudy Old Style" pitchFamily="18" charset="0"/>
              </a:rPr>
              <a:t>Data from the </a:t>
            </a:r>
            <a:r>
              <a:rPr lang="en-US" i="1" dirty="0">
                <a:latin typeface="Goudy Old Style" pitchFamily="18" charset="0"/>
              </a:rPr>
              <a:t>Early Childhood and School Statistical Report </a:t>
            </a:r>
            <a:r>
              <a:rPr lang="en-US">
                <a:latin typeface="Goudy Old Style" pitchFamily="18" charset="0"/>
              </a:rPr>
              <a:t>represents a </a:t>
            </a:r>
            <a:r>
              <a:rPr lang="en-US" dirty="0">
                <a:latin typeface="Goudy Old Style" pitchFamily="18" charset="0"/>
              </a:rPr>
              <a:t>78% submission rate from Lutheran Schools and does not include the 22% which chose not to submit their data.</a:t>
            </a:r>
          </a:p>
        </p:txBody>
      </p:sp>
    </p:spTree>
    <p:extLst>
      <p:ext uri="{BB962C8B-B14F-4D97-AF65-F5344CB8AC3E}">
        <p14:creationId xmlns:p14="http://schemas.microsoft.com/office/powerpoint/2010/main" val="2764086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016027" y="1447800"/>
            <a:ext cx="711194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(Schools by Type)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10200" y="1924878"/>
            <a:ext cx="3065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Total Schools: 2,029</a:t>
            </a:r>
          </a:p>
        </p:txBody>
      </p:sp>
    </p:spTree>
    <p:extLst>
      <p:ext uri="{BB962C8B-B14F-4D97-AF65-F5344CB8AC3E}">
        <p14:creationId xmlns:p14="http://schemas.microsoft.com/office/powerpoint/2010/main" val="76153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110860" y="1447800"/>
            <a:ext cx="692228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(Schools by Size)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2635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Reporting: 1,571</a:t>
            </a:r>
          </a:p>
        </p:txBody>
      </p:sp>
    </p:spTree>
    <p:extLst>
      <p:ext uri="{BB962C8B-B14F-4D97-AF65-F5344CB8AC3E}">
        <p14:creationId xmlns:p14="http://schemas.microsoft.com/office/powerpoint/2010/main" val="388237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110860" y="1447800"/>
            <a:ext cx="692228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(Schools by Size)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2635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Reporting: 1,571</a:t>
            </a:r>
          </a:p>
        </p:txBody>
      </p:sp>
    </p:spTree>
    <p:extLst>
      <p:ext uri="{BB962C8B-B14F-4D97-AF65-F5344CB8AC3E}">
        <p14:creationId xmlns:p14="http://schemas.microsoft.com/office/powerpoint/2010/main" val="2050438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110860" y="1447800"/>
            <a:ext cx="692228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(Schools by Size)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2635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Reporting: 1,571</a:t>
            </a:r>
          </a:p>
        </p:txBody>
      </p:sp>
    </p:spTree>
    <p:extLst>
      <p:ext uri="{BB962C8B-B14F-4D97-AF65-F5344CB8AC3E}">
        <p14:creationId xmlns:p14="http://schemas.microsoft.com/office/powerpoint/2010/main" val="2215420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110860" y="1447800"/>
            <a:ext cx="692228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(Schools by Size)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2635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Reporting: 1,571</a:t>
            </a:r>
          </a:p>
        </p:txBody>
      </p:sp>
    </p:spTree>
    <p:extLst>
      <p:ext uri="{BB962C8B-B14F-4D97-AF65-F5344CB8AC3E}">
        <p14:creationId xmlns:p14="http://schemas.microsoft.com/office/powerpoint/2010/main" val="944434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910132" y="1447800"/>
            <a:ext cx="732373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(Students by Type)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2935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Reporting: 185,968</a:t>
            </a:r>
          </a:p>
        </p:txBody>
      </p:sp>
    </p:spTree>
    <p:extLst>
      <p:ext uri="{BB962C8B-B14F-4D97-AF65-F5344CB8AC3E}">
        <p14:creationId xmlns:p14="http://schemas.microsoft.com/office/powerpoint/2010/main" val="4222850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438305" y="1447800"/>
            <a:ext cx="826739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(Students by Ethnicity)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2922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Reporting: 172,635</a:t>
            </a:r>
          </a:p>
        </p:txBody>
      </p:sp>
      <p:graphicFrame>
        <p:nvGraphicFramePr>
          <p:cNvPr id="11" name="Content Placeholder 10"/>
          <p:cNvGraphicFramePr>
            <a:graphicFrameLocks/>
          </p:cNvGraphicFramePr>
          <p:nvPr>
            <p:extLst/>
          </p:nvPr>
        </p:nvGraphicFramePr>
        <p:xfrm>
          <a:off x="457201" y="2658658"/>
          <a:ext cx="8229607" cy="252294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142999">
                  <a:extLst>
                    <a:ext uri="{9D8B030D-6E8A-4147-A177-3AD203B41FA5}">
                      <a16:colId xmlns:a16="http://schemas.microsoft.com/office/drawing/2014/main" val="68830651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33554963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5641034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193624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27912914"/>
                    </a:ext>
                  </a:extLst>
                </a:gridCol>
                <a:gridCol w="914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American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Indian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Asian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Black or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African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American</a:t>
                      </a:r>
                      <a:endParaRPr lang="en-US" sz="18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Hispanic or Latino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White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Two or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More Races</a:t>
                      </a:r>
                      <a:endParaRPr lang="en-US" sz="18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Native Hawaiian/Pacific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Islander</a:t>
                      </a:r>
                      <a:endParaRPr lang="en-US" sz="18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Other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285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939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8,113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12,476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10,055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129,029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8,713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622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2,688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93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&lt;1%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5%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7%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6%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75%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5%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&lt;1%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3634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71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533380" y="1447800"/>
            <a:ext cx="607724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(Educators)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3509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Total Educators: 21,731</a:t>
            </a:r>
          </a:p>
        </p:txBody>
      </p:sp>
    </p:spTree>
    <p:extLst>
      <p:ext uri="{BB962C8B-B14F-4D97-AF65-F5344CB8AC3E}">
        <p14:creationId xmlns:p14="http://schemas.microsoft.com/office/powerpoint/2010/main" val="3042412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046869" y="1447800"/>
            <a:ext cx="705026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(Educators cont.)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3509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Total Educators: 21,731</a:t>
            </a:r>
          </a:p>
        </p:txBody>
      </p:sp>
    </p:spTree>
    <p:extLst>
      <p:ext uri="{BB962C8B-B14F-4D97-AF65-F5344CB8AC3E}">
        <p14:creationId xmlns:p14="http://schemas.microsoft.com/office/powerpoint/2010/main" val="50320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LCMS School Ministry Updates</a:t>
            </a:r>
          </a:p>
          <a:p>
            <a:r>
              <a:rPr lang="en-US" sz="3800" dirty="0">
                <a:latin typeface="Goudy Old Style" pitchFamily="18" charset="0"/>
              </a:rPr>
              <a:t>CWU / CMIF / DEAA Questions</a:t>
            </a:r>
          </a:p>
          <a:p>
            <a:r>
              <a:rPr lang="en-US" sz="3800" dirty="0">
                <a:latin typeface="Goudy Old Style" pitchFamily="18" charset="0"/>
              </a:rPr>
              <a:t>2017 - 2018 School Statistics</a:t>
            </a:r>
          </a:p>
          <a:p>
            <a:pPr algn="ctr">
              <a:buNone/>
            </a:pPr>
            <a:r>
              <a:rPr lang="en-US" sz="3800" i="1" dirty="0">
                <a:latin typeface="Goudy Old Style" pitchFamily="18" charset="0"/>
              </a:rPr>
              <a:t>Break</a:t>
            </a:r>
          </a:p>
          <a:p>
            <a:r>
              <a:rPr lang="en-US" sz="3800" dirty="0">
                <a:latin typeface="Goudy Old Style" pitchFamily="18" charset="0"/>
              </a:rPr>
              <a:t>LCMS School Ministry Updates (cont.)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046869" y="1447800"/>
            <a:ext cx="705026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(Educators cont.)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3509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Total Educators: 21,731</a:t>
            </a:r>
          </a:p>
        </p:txBody>
      </p:sp>
    </p:spTree>
    <p:extLst>
      <p:ext uri="{BB962C8B-B14F-4D97-AF65-F5344CB8AC3E}">
        <p14:creationId xmlns:p14="http://schemas.microsoft.com/office/powerpoint/2010/main" val="2815956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-29312" y="1447800"/>
            <a:ext cx="92026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600" dirty="0">
                <a:solidFill>
                  <a:prstClr val="black"/>
                </a:solidFill>
                <a:latin typeface="Goudy Old Style" pitchFamily="18" charset="0"/>
              </a:rPr>
              <a:t>Current Numbers (Student Church Membership)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3530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Total Students: 169,321</a:t>
            </a:r>
          </a:p>
        </p:txBody>
      </p:sp>
    </p:spTree>
    <p:extLst>
      <p:ext uri="{BB962C8B-B14F-4D97-AF65-F5344CB8AC3E}">
        <p14:creationId xmlns:p14="http://schemas.microsoft.com/office/powerpoint/2010/main" val="930967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-39583" y="1447800"/>
            <a:ext cx="922316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500" dirty="0">
                <a:solidFill>
                  <a:prstClr val="black"/>
                </a:solidFill>
                <a:latin typeface="Goudy Old Style" pitchFamily="18" charset="0"/>
              </a:rPr>
              <a:t>Current Numbers (Student Lutheran Membership)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24878"/>
            <a:ext cx="3530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Goudy Old Style" pitchFamily="18" charset="0"/>
              </a:rPr>
              <a:t>Total Students: 169,321</a:t>
            </a:r>
          </a:p>
        </p:txBody>
      </p:sp>
    </p:spTree>
    <p:extLst>
      <p:ext uri="{BB962C8B-B14F-4D97-AF65-F5344CB8AC3E}">
        <p14:creationId xmlns:p14="http://schemas.microsoft.com/office/powerpoint/2010/main" val="1382299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835272" y="1447800"/>
            <a:ext cx="74734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(Funding Support)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438400"/>
          <a:ext cx="8229600" cy="23622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Congregational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Support</a:t>
                      </a:r>
                      <a:endParaRPr lang="en-US" sz="28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Tuition and Fees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Other 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Sources</a:t>
                      </a:r>
                      <a:endParaRPr lang="en-US" sz="28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23%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71%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10%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81000" y="48006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0" indent="-173038">
              <a:spcBef>
                <a:spcPct val="20000"/>
              </a:spcBef>
            </a:pPr>
            <a:r>
              <a:rPr lang="en-US" sz="2800" i="1" dirty="0">
                <a:solidFill>
                  <a:prstClr val="black"/>
                </a:solidFill>
                <a:latin typeface="Goudy Old Style" pitchFamily="18" charset="0"/>
              </a:rPr>
              <a:t>*Note: These numbers represent an average of overall percentages submitted by schools for each individual response.</a:t>
            </a:r>
          </a:p>
        </p:txBody>
      </p:sp>
    </p:spTree>
    <p:extLst>
      <p:ext uri="{BB962C8B-B14F-4D97-AF65-F5344CB8AC3E}">
        <p14:creationId xmlns:p14="http://schemas.microsoft.com/office/powerpoint/2010/main" val="3536624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835272" y="1447800"/>
            <a:ext cx="74734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(Funding Support)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/>
          </p:nvPr>
        </p:nvGraphicFramePr>
        <p:xfrm>
          <a:off x="457201" y="2155070"/>
          <a:ext cx="8229600" cy="268419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68830651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Grade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Level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Congregational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Support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Tuition and Fees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Other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Sources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2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Early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Childhood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23%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72%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9%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93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Elementary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31%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59%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11%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36340182"/>
                  </a:ext>
                </a:extLst>
              </a:tr>
              <a:tr h="64893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High School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13%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67%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21%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6458533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81000" y="48006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0" indent="-173038">
              <a:spcBef>
                <a:spcPct val="20000"/>
              </a:spcBef>
            </a:pPr>
            <a:r>
              <a:rPr lang="en-US" sz="2800" i="1" dirty="0">
                <a:solidFill>
                  <a:prstClr val="black"/>
                </a:solidFill>
                <a:latin typeface="Goudy Old Style" pitchFamily="18" charset="0"/>
              </a:rPr>
              <a:t>*Note: These numbers represent an average of overall percentages submitted by schools for each individual response.</a:t>
            </a:r>
          </a:p>
        </p:txBody>
      </p:sp>
    </p:spTree>
    <p:extLst>
      <p:ext uri="{BB962C8B-B14F-4D97-AF65-F5344CB8AC3E}">
        <p14:creationId xmlns:p14="http://schemas.microsoft.com/office/powerpoint/2010/main" val="228390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797349" y="1447800"/>
            <a:ext cx="754931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(Before/After Care)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438400"/>
          <a:ext cx="8229600" cy="27432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Number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of Schools with a “Before School Program”</a:t>
                      </a:r>
                      <a:endParaRPr lang="en-US" sz="24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Number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of Schools with an “After School Program”</a:t>
                      </a:r>
                      <a:endParaRPr lang="en-US" sz="24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Number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of Schools with a “Year-Round Program”</a:t>
                      </a:r>
                      <a:endParaRPr lang="en-US" sz="24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775 </a:t>
                      </a:r>
                    </a:p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(49%)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871</a:t>
                      </a:r>
                      <a:b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</a:br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(55%)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434</a:t>
                      </a:r>
                    </a:p>
                    <a:p>
                      <a:pPr algn="ctr"/>
                      <a:r>
                        <a:rPr lang="en-US" sz="4800" b="1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(27%)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503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961863" y="1447800"/>
            <a:ext cx="5220275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(NLSA)</a:t>
            </a:r>
          </a:p>
        </p:txBody>
      </p:sp>
    </p:spTree>
    <p:extLst>
      <p:ext uri="{BB962C8B-B14F-4D97-AF65-F5344CB8AC3E}">
        <p14:creationId xmlns:p14="http://schemas.microsoft.com/office/powerpoint/2010/main" val="4223895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0" y="2362200"/>
          <a:ext cx="3048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110860" y="1447800"/>
            <a:ext cx="687989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Current Numbers (NLSA By Type)</a:t>
            </a:r>
          </a:p>
        </p:txBody>
      </p:sp>
      <p:graphicFrame>
        <p:nvGraphicFramePr>
          <p:cNvPr id="11" name="Content Placeholder 8"/>
          <p:cNvGraphicFramePr>
            <a:graphicFrameLocks/>
          </p:cNvGraphicFramePr>
          <p:nvPr>
            <p:extLst/>
          </p:nvPr>
        </p:nvGraphicFramePr>
        <p:xfrm>
          <a:off x="3048000" y="2362200"/>
          <a:ext cx="3048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ontent Placeholder 8"/>
          <p:cNvGraphicFramePr>
            <a:graphicFrameLocks/>
          </p:cNvGraphicFramePr>
          <p:nvPr>
            <p:extLst/>
          </p:nvPr>
        </p:nvGraphicFramePr>
        <p:xfrm>
          <a:off x="6096000" y="2362200"/>
          <a:ext cx="3048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2"/>
          <p:cNvSpPr/>
          <p:nvPr/>
        </p:nvSpPr>
        <p:spPr>
          <a:xfrm>
            <a:off x="209011" y="2526268"/>
            <a:ext cx="2519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b="1" dirty="0">
                <a:solidFill>
                  <a:prstClr val="black"/>
                </a:solidFill>
                <a:latin typeface="Goudy Old Style" pitchFamily="18" charset="0"/>
              </a:rPr>
              <a:t>Early Childhood Centers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5200" y="2526268"/>
            <a:ext cx="2043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b="1" dirty="0">
                <a:solidFill>
                  <a:prstClr val="black"/>
                </a:solidFill>
                <a:latin typeface="Goudy Old Style" pitchFamily="18" charset="0"/>
              </a:rPr>
              <a:t>Elementary Schools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96783" y="2526268"/>
            <a:ext cx="1418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b="1" dirty="0">
                <a:solidFill>
                  <a:prstClr val="black"/>
                </a:solidFill>
                <a:latin typeface="Goudy Old Style" pitchFamily="18" charset="0"/>
              </a:rPr>
              <a:t>High Schools</a:t>
            </a:r>
          </a:p>
        </p:txBody>
      </p:sp>
    </p:spTree>
    <p:extLst>
      <p:ext uri="{BB962C8B-B14F-4D97-AF65-F5344CB8AC3E}">
        <p14:creationId xmlns:p14="http://schemas.microsoft.com/office/powerpoint/2010/main" val="3919085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187790" y="1447800"/>
            <a:ext cx="876842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2005-2017 Number of Schools (Total)</a:t>
            </a:r>
          </a:p>
        </p:txBody>
      </p:sp>
    </p:spTree>
    <p:extLst>
      <p:ext uri="{BB962C8B-B14F-4D97-AF65-F5344CB8AC3E}">
        <p14:creationId xmlns:p14="http://schemas.microsoft.com/office/powerpoint/2010/main" val="3366925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-108703" y="1447800"/>
            <a:ext cx="936141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2005-2017 Number of Schools (By Type)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05000" y="3547646"/>
            <a:ext cx="22288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600" dirty="0">
                <a:solidFill>
                  <a:prstClr val="black"/>
                </a:solidFill>
                <a:latin typeface="Goudy Old Style" pitchFamily="18" charset="0"/>
              </a:rPr>
              <a:t>Early Childhood Centers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05000" y="4343400"/>
            <a:ext cx="18406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600" dirty="0">
                <a:solidFill>
                  <a:prstClr val="black"/>
                </a:solidFill>
                <a:latin typeface="Goudy Old Style" pitchFamily="18" charset="0"/>
              </a:rPr>
              <a:t>Elementary Schools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05000" y="4766846"/>
            <a:ext cx="12668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600" dirty="0">
                <a:solidFill>
                  <a:prstClr val="black"/>
                </a:solidFill>
                <a:latin typeface="Goudy Old Style" pitchFamily="18" charset="0"/>
              </a:rPr>
              <a:t>High Schools</a:t>
            </a:r>
          </a:p>
        </p:txBody>
      </p:sp>
    </p:spTree>
    <p:extLst>
      <p:ext uri="{BB962C8B-B14F-4D97-AF65-F5344CB8AC3E}">
        <p14:creationId xmlns:p14="http://schemas.microsoft.com/office/powerpoint/2010/main" val="37758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Resources (Current)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Chapel Talks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National Lutheran Schools Week 2018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School Ministry Mailing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Governing Board Resource for Lutheran Schools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2113198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99368" y="1447800"/>
            <a:ext cx="894527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1984-2016 Number of EC/EL Schools</a:t>
            </a:r>
          </a:p>
        </p:txBody>
      </p:sp>
    </p:spTree>
    <p:extLst>
      <p:ext uri="{BB962C8B-B14F-4D97-AF65-F5344CB8AC3E}">
        <p14:creationId xmlns:p14="http://schemas.microsoft.com/office/powerpoint/2010/main" val="25939150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133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2089622" y="1447800"/>
            <a:ext cx="496475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SLED Graduates</a:t>
            </a:r>
          </a:p>
        </p:txBody>
      </p:sp>
    </p:spTree>
    <p:extLst>
      <p:ext uri="{BB962C8B-B14F-4D97-AF65-F5344CB8AC3E}">
        <p14:creationId xmlns:p14="http://schemas.microsoft.com/office/powerpoint/2010/main" val="3642131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1"/>
            <a:ext cx="8229600" cy="30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oudy Old Style" pitchFamily="18" charset="0"/>
              </a:rPr>
              <a:t>40%</a:t>
            </a:r>
            <a:r>
              <a:rPr lang="en-US" sz="5400" dirty="0">
                <a:latin typeface="Goudy Old Style" pitchFamily="18" charset="0"/>
              </a:rPr>
              <a:t> </a:t>
            </a:r>
            <a:r>
              <a:rPr lang="en-US" sz="5400" b="1" dirty="0">
                <a:latin typeface="Goudy Old Style" pitchFamily="18" charset="0"/>
              </a:rPr>
              <a:t>of Current Lutheran School Administrators are Projected to Retire by 2020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893472" y="1447800"/>
            <a:ext cx="7357079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2014-2020 School Leadership</a:t>
            </a:r>
          </a:p>
        </p:txBody>
      </p:sp>
    </p:spTree>
    <p:extLst>
      <p:ext uri="{BB962C8B-B14F-4D97-AF65-F5344CB8AC3E}">
        <p14:creationId xmlns:p14="http://schemas.microsoft.com/office/powerpoint/2010/main" val="2958775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8956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33400" y="2286000"/>
          <a:ext cx="8305800" cy="32004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Year</a:t>
                      </a:r>
                    </a:p>
                  </a:txBody>
                  <a:tcPr anchor="ctr" anchorCtr="1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2013-2014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2014-2015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2015-2016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2016-2017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Number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of Emeritus Workers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2,510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2,715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2,823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3,030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Total Change Since 2014</a:t>
                      </a:r>
                    </a:p>
                  </a:txBody>
                  <a:tcPr anchor="ctr" anchorCtr="1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+205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+313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+520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944609" y="1447800"/>
            <a:ext cx="725480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2014-2017 Emeritus Changes</a:t>
            </a:r>
          </a:p>
        </p:txBody>
      </p:sp>
    </p:spTree>
    <p:extLst>
      <p:ext uri="{BB962C8B-B14F-4D97-AF65-F5344CB8AC3E}">
        <p14:creationId xmlns:p14="http://schemas.microsoft.com/office/powerpoint/2010/main" val="3297130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Statistics and Demographics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8956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33400" y="2286000"/>
          <a:ext cx="8305800" cy="32004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38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6850845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Year</a:t>
                      </a:r>
                    </a:p>
                  </a:txBody>
                  <a:tcPr anchor="ctr" anchorCtr="1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2017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Anticipated Changes</a:t>
                      </a:r>
                    </a:p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(Next 5 Years)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District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Turnover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9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Vacant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 Positions</a:t>
                      </a:r>
                      <a:endParaRPr lang="en-US" sz="2000" dirty="0">
                        <a:solidFill>
                          <a:schemeClr val="tx1"/>
                        </a:solidFill>
                        <a:latin typeface="Goudy Old Style" pitchFamily="18" charset="0"/>
                      </a:endParaRPr>
                    </a:p>
                  </a:txBody>
                  <a:tcPr anchor="ctr" anchorCtr="1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tx1"/>
                          </a:solidFill>
                          <a:latin typeface="Goudy Old Style" pitchFamily="18" charset="0"/>
                        </a:rPr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10212" y="1447800"/>
            <a:ext cx="7723589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800" dirty="0">
                <a:solidFill>
                  <a:prstClr val="black"/>
                </a:solidFill>
                <a:latin typeface="Goudy Old Style" pitchFamily="18" charset="0"/>
              </a:rPr>
              <a:t>Trend: 2014-2017 Education Executives</a:t>
            </a:r>
          </a:p>
        </p:txBody>
      </p:sp>
    </p:spTree>
    <p:extLst>
      <p:ext uri="{BB962C8B-B14F-4D97-AF65-F5344CB8AC3E}">
        <p14:creationId xmlns:p14="http://schemas.microsoft.com/office/powerpoint/2010/main" val="1910098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Autofit/>
          </a:bodyPr>
          <a:lstStyle/>
          <a:p>
            <a:r>
              <a:rPr lang="en-US" sz="11500" b="1" dirty="0">
                <a:latin typeface="Goudy Old Style" pitchFamily="18" charset="0"/>
              </a:rPr>
              <a:t>Statistics</a:t>
            </a:r>
            <a:br>
              <a:rPr lang="en-US" sz="11500" b="1" dirty="0">
                <a:latin typeface="Goudy Old Style" pitchFamily="18" charset="0"/>
              </a:rPr>
            </a:br>
            <a:r>
              <a:rPr lang="en-US" sz="11500" b="1" dirty="0">
                <a:latin typeface="Goudy Old Style" pitchFamily="18" charset="0"/>
              </a:rPr>
              <a:t>Q &amp; A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Autofit/>
          </a:bodyPr>
          <a:lstStyle/>
          <a:p>
            <a:r>
              <a:rPr lang="en-US" sz="11500" b="1" dirty="0">
                <a:latin typeface="Goudy Old Style" pitchFamily="18" charset="0"/>
              </a:rPr>
              <a:t>30 Minute Break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LCMS School Ministry Updates</a:t>
            </a:r>
          </a:p>
          <a:p>
            <a:r>
              <a:rPr lang="en-US" sz="3800" dirty="0">
                <a:latin typeface="Goudy Old Style" pitchFamily="18" charset="0"/>
              </a:rPr>
              <a:t>CWU / CMIF / DEAA Questions</a:t>
            </a:r>
          </a:p>
          <a:p>
            <a:r>
              <a:rPr lang="en-US" sz="3800" dirty="0">
                <a:latin typeface="Goudy Old Style" pitchFamily="18" charset="0"/>
              </a:rPr>
              <a:t>2017 - 2018 School Statistics</a:t>
            </a:r>
          </a:p>
          <a:p>
            <a:pPr algn="ctr">
              <a:buNone/>
            </a:pPr>
            <a:r>
              <a:rPr lang="en-US" sz="3800" i="1" dirty="0">
                <a:latin typeface="Goudy Old Style" pitchFamily="18" charset="0"/>
              </a:rPr>
              <a:t>Break</a:t>
            </a:r>
          </a:p>
          <a:p>
            <a:r>
              <a:rPr lang="en-US" sz="3800" dirty="0">
                <a:latin typeface="Goudy Old Style" pitchFamily="18" charset="0"/>
              </a:rPr>
              <a:t>LCMS School Ministry Updates (cont.)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1426065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National Lutheran School Accreditation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EBA Document Revisions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Early Childhood Accreditation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School Shepherd Award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Underserved Geographic Areas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Secular Accreditation Partners</a:t>
            </a:r>
          </a:p>
          <a:p>
            <a:pPr lvl="1"/>
            <a:r>
              <a:rPr lang="en-US" sz="3000" dirty="0">
                <a:latin typeface="Goudy Old Style" pitchFamily="18" charset="0"/>
              </a:rPr>
              <a:t>Powerful Practices </a:t>
            </a:r>
            <a:r>
              <a:rPr lang="en-US" sz="3000" i="1" dirty="0">
                <a:latin typeface="Goudy Old Style" pitchFamily="18" charset="0"/>
              </a:rPr>
              <a:t>(attached schedule)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341895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800" b="1" dirty="0">
                <a:latin typeface="Goudy Old Style" pitchFamily="18" charset="0"/>
              </a:rPr>
              <a:t>NLSA Powerful Practices Schedule (2017-18)</a:t>
            </a:r>
          </a:p>
          <a:p>
            <a:pPr marL="0" indent="0">
              <a:buNone/>
            </a:pPr>
            <a:endParaRPr lang="en-US" sz="1600" b="1" dirty="0">
              <a:latin typeface="Goudy Old Style" pitchFamily="18" charset="0"/>
            </a:endParaRP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September:</a:t>
            </a:r>
            <a:r>
              <a:rPr lang="en-US" sz="3400" dirty="0">
                <a:latin typeface="Goudy Old Style" pitchFamily="18" charset="0"/>
              </a:rPr>
              <a:t> St. John Lutheran School; Arnold, MO</a:t>
            </a: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October:</a:t>
            </a:r>
            <a:r>
              <a:rPr lang="en-US" sz="3400" dirty="0">
                <a:latin typeface="Goudy Old Style" pitchFamily="18" charset="0"/>
              </a:rPr>
              <a:t> Bethany Lutheran School; Parma, OH</a:t>
            </a: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November:</a:t>
            </a:r>
            <a:r>
              <a:rPr lang="en-US" sz="3400" dirty="0">
                <a:latin typeface="Goudy Old Style" pitchFamily="18" charset="0"/>
              </a:rPr>
              <a:t> Zion Lutheran School, </a:t>
            </a:r>
            <a:r>
              <a:rPr lang="en-US" sz="3400" dirty="0" err="1">
                <a:latin typeface="Goudy Old Style" pitchFamily="18" charset="0"/>
              </a:rPr>
              <a:t>Walburg</a:t>
            </a:r>
            <a:r>
              <a:rPr lang="en-US" sz="3400" dirty="0">
                <a:latin typeface="Goudy Old Style" pitchFamily="18" charset="0"/>
              </a:rPr>
              <a:t>, TX</a:t>
            </a: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January:</a:t>
            </a:r>
            <a:r>
              <a:rPr lang="en-US" sz="3400" dirty="0">
                <a:latin typeface="Goudy Old Style" pitchFamily="18" charset="0"/>
              </a:rPr>
              <a:t> Hales Corners Lutheran School, Muskego, WI</a:t>
            </a: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February:</a:t>
            </a:r>
            <a:r>
              <a:rPr lang="en-US" sz="3400" dirty="0">
                <a:latin typeface="Goudy Old Style" pitchFamily="18" charset="0"/>
              </a:rPr>
              <a:t> Concordia Lutheran School, San Antonio, TX</a:t>
            </a: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March:</a:t>
            </a:r>
            <a:r>
              <a:rPr lang="en-US" sz="3400" dirty="0">
                <a:latin typeface="Goudy Old Style" pitchFamily="18" charset="0"/>
              </a:rPr>
              <a:t> St. John Lutheran School; Moore, OK</a:t>
            </a:r>
          </a:p>
          <a:p>
            <a:pPr marL="0" indent="0">
              <a:buNone/>
            </a:pPr>
            <a:r>
              <a:rPr lang="en-US" sz="3400" b="1" dirty="0">
                <a:latin typeface="Goudy Old Style" pitchFamily="18" charset="0"/>
              </a:rPr>
              <a:t>April:</a:t>
            </a:r>
            <a:r>
              <a:rPr lang="en-US" sz="3400" dirty="0">
                <a:latin typeface="Goudy Old Style" pitchFamily="18" charset="0"/>
              </a:rPr>
              <a:t> Ascension Lutheran School, Fort Wayne, IN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86495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Resources (Future)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Reformation 500 Early Childhood Coloring Book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Administrators Handbook Series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2018-2019 Theme</a:t>
            </a:r>
          </a:p>
          <a:p>
            <a:r>
              <a:rPr lang="en-US" sz="3800" dirty="0">
                <a:latin typeface="Goudy Old Style" pitchFamily="18" charset="0"/>
              </a:rPr>
              <a:t>What Else Do You Need?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Blue Ribbon Task Force</a:t>
            </a:r>
          </a:p>
          <a:p>
            <a:r>
              <a:rPr lang="en-US" sz="3800" dirty="0">
                <a:latin typeface="Goudy Old Style" pitchFamily="18" charset="0"/>
              </a:rPr>
              <a:t>The “Alliance” (LEA, ALSS, LCMS)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Lutheran School Administrators Conference</a:t>
            </a:r>
          </a:p>
          <a:p>
            <a:pPr lvl="1"/>
            <a:r>
              <a:rPr lang="en-US" sz="3400" i="1" dirty="0">
                <a:latin typeface="Goudy Old Style" pitchFamily="18" charset="0"/>
              </a:rPr>
              <a:t>“Leading Together”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March 11-13, 2018</a:t>
            </a:r>
          </a:p>
          <a:p>
            <a:pPr lvl="1"/>
            <a:r>
              <a:rPr lang="en-US" sz="3200" dirty="0">
                <a:latin typeface="Goudy Old Style" pitchFamily="18" charset="0"/>
              </a:rPr>
              <a:t>Embassy Suites Orlando- Lake Buena Vista South Kissimmee, FL</a:t>
            </a:r>
          </a:p>
          <a:p>
            <a:endParaRPr lang="en-US" sz="3800" dirty="0">
              <a:latin typeface="Goudy Old Style" pitchFamily="18" charset="0"/>
            </a:endParaRPr>
          </a:p>
          <a:p>
            <a:endParaRPr lang="en-US" sz="3800" dirty="0">
              <a:latin typeface="Goudy Old Style" pitchFamily="18" charset="0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Lutheran School Consulting Service</a:t>
            </a:r>
          </a:p>
          <a:p>
            <a:r>
              <a:rPr lang="en-US" sz="3800" dirty="0">
                <a:latin typeface="Goudy Old Style" pitchFamily="18" charset="0"/>
              </a:rPr>
              <a:t>Genesis Program Update</a:t>
            </a:r>
          </a:p>
          <a:p>
            <a:r>
              <a:rPr lang="en-US" sz="3800" dirty="0">
                <a:latin typeface="Goudy Old Style" pitchFamily="18" charset="0"/>
              </a:rPr>
              <a:t>Children’s &amp; Youth Ministry Conference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Update: Cancelled</a:t>
            </a:r>
          </a:p>
          <a:p>
            <a:endParaRPr lang="en-US" sz="3800" dirty="0">
              <a:latin typeface="Goudy Old Style" pitchFamily="18" charset="0"/>
            </a:endParaRPr>
          </a:p>
          <a:p>
            <a:endParaRPr lang="en-US" sz="3800" dirty="0">
              <a:latin typeface="Goudy Old Style" pitchFamily="18" charset="0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22117242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Early Childhood Update</a:t>
            </a:r>
          </a:p>
          <a:p>
            <a:r>
              <a:rPr lang="en-US" sz="3800" dirty="0">
                <a:latin typeface="Goudy Old Style" pitchFamily="18" charset="0"/>
              </a:rPr>
              <a:t>SLED Program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Updated Format and Design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SLED17, Event 1: June 26-28, 2017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SLED17, Event 2: June 18-20, 2018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SLED18, Event 1: June 20-22, 2018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2155780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LuthEd.org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Resources, “News”, and Premium Services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District Login: “LCMS”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NLSA Commissioner Login: “</a:t>
            </a:r>
            <a:r>
              <a:rPr lang="en-US" sz="3400" dirty="0" err="1">
                <a:latin typeface="Goudy Old Style" pitchFamily="18" charset="0"/>
              </a:rPr>
              <a:t>nlsaNAC</a:t>
            </a:r>
            <a:r>
              <a:rPr lang="en-US" sz="3400" dirty="0">
                <a:latin typeface="Goudy Old Style" pitchFamily="18" charset="0"/>
              </a:rPr>
              <a:t>”</a:t>
            </a:r>
          </a:p>
          <a:p>
            <a:r>
              <a:rPr lang="en-US" sz="3800" dirty="0">
                <a:latin typeface="Goudy Old Style" pitchFamily="18" charset="0"/>
              </a:rPr>
              <a:t>Social Media (FB, Twitter, etc.)</a:t>
            </a:r>
          </a:p>
          <a:p>
            <a:r>
              <a:rPr lang="en-US" sz="3800" dirty="0">
                <a:latin typeface="Goudy Old Style" pitchFamily="18" charset="0"/>
              </a:rPr>
              <a:t>DEAA Conference Discussion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21797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>
                <a:latin typeface="Goudy Old Style" pitchFamily="18" charset="0"/>
              </a:rPr>
              <a:t>Important Event!</a:t>
            </a:r>
          </a:p>
          <a:p>
            <a:pPr algn="ctr">
              <a:buNone/>
            </a:pPr>
            <a:endParaRPr lang="en-US" sz="1400" dirty="0">
              <a:latin typeface="Goudy Old Style" pitchFamily="18" charset="0"/>
            </a:endParaRPr>
          </a:p>
          <a:p>
            <a:pPr algn="ctr">
              <a:buNone/>
            </a:pPr>
            <a:r>
              <a:rPr lang="en-US" sz="3800" dirty="0">
                <a:latin typeface="Goudy Old Style" pitchFamily="18" charset="0"/>
              </a:rPr>
              <a:t>District Education Executive Training</a:t>
            </a:r>
          </a:p>
          <a:p>
            <a:pPr algn="ctr">
              <a:buNone/>
            </a:pPr>
            <a:r>
              <a:rPr lang="en-US" sz="3800" dirty="0">
                <a:latin typeface="Goudy Old Style" pitchFamily="18" charset="0"/>
              </a:rPr>
              <a:t>Dates: September 28-29, 2017</a:t>
            </a:r>
          </a:p>
          <a:p>
            <a:pPr algn="ctr">
              <a:buNone/>
            </a:pPr>
            <a:r>
              <a:rPr lang="en-US" sz="3800" dirty="0">
                <a:latin typeface="Goudy Old Style" pitchFamily="18" charset="0"/>
              </a:rPr>
              <a:t>Location: Hilton STL Airport Hotel</a:t>
            </a:r>
          </a:p>
          <a:p>
            <a:pPr algn="ctr">
              <a:buNone/>
            </a:pPr>
            <a:r>
              <a:rPr lang="en-US" sz="3800" b="1" dirty="0">
                <a:latin typeface="Goudy Old Style" pitchFamily="18" charset="0"/>
              </a:rPr>
              <a:t>All Education Executives Are Invited!</a:t>
            </a:r>
          </a:p>
          <a:p>
            <a:endParaRPr lang="en-US" sz="3400" dirty="0">
              <a:latin typeface="Goudy Old Style" pitchFamily="18" charset="0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Goudy Old Style" pitchFamily="18" charset="0"/>
              </a:rPr>
              <a:t>LCMS School Ministry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1"/>
            <a:ext cx="8839200" cy="1447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>
                <a:latin typeface="Goudy Old Style" pitchFamily="18" charset="0"/>
              </a:rPr>
              <a:t>School Ministry Speaking Engagement Expectations</a:t>
            </a:r>
          </a:p>
          <a:p>
            <a:pPr algn="ctr">
              <a:buNone/>
            </a:pPr>
            <a:endParaRPr lang="en-US" sz="1400" dirty="0">
              <a:latin typeface="Goudy Old Style" pitchFamily="18" charset="0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8" name="Rectangle 7"/>
          <p:cNvSpPr/>
          <p:nvPr/>
        </p:nvSpPr>
        <p:spPr>
          <a:xfrm>
            <a:off x="0" y="2286000"/>
            <a:ext cx="4724400" cy="271458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800" b="1" dirty="0">
                <a:solidFill>
                  <a:prstClr val="black"/>
                </a:solidFill>
                <a:latin typeface="Goudy Old Style" pitchFamily="18" charset="0"/>
              </a:rPr>
              <a:t>District Events, NLSA, Regional SLED, Technology Implementation, etc.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Goudy Old Style" pitchFamily="18" charset="0"/>
              </a:rPr>
              <a:t>Travel: LCMS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Goudy Old Style" pitchFamily="18" charset="0"/>
              </a:rPr>
              <a:t>Housing/Meals: Agency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Goudy Old Style" pitchFamily="18" charset="0"/>
              </a:rPr>
              <a:t>Fee: No Fee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9600" y="2286000"/>
            <a:ext cx="4724400" cy="271458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800" b="1" dirty="0">
                <a:solidFill>
                  <a:prstClr val="black"/>
                </a:solidFill>
                <a:latin typeface="Goudy Old Style" pitchFamily="18" charset="0"/>
              </a:rPr>
              <a:t>Staff Development for Individuals and Groups Upon Request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Goudy Old Style" pitchFamily="18" charset="0"/>
              </a:rPr>
              <a:t>Travel: Agency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Goudy Old Style" pitchFamily="18" charset="0"/>
              </a:rPr>
              <a:t>Housing/Meals: Agency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Goudy Old Style" pitchFamily="18" charset="0"/>
              </a:rPr>
              <a:t>Fee: $100/day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5181600"/>
            <a:ext cx="8839200" cy="60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n-ea"/>
                <a:cs typeface="+mn-cs"/>
              </a:rPr>
              <a:t>All Events</a:t>
            </a:r>
            <a:r>
              <a:rPr kumimoji="0" lang="en-US" sz="28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udy Old Style" pitchFamily="18" charset="0"/>
                <a:ea typeface="+mn-ea"/>
                <a:cs typeface="+mn-cs"/>
              </a:rPr>
              <a:t> Must Be Reserved Six (6) Months in Advance</a:t>
            </a:r>
            <a:endParaRPr kumimoji="0" lang="en-US" sz="28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udy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LED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1371600"/>
            <a:ext cx="1661814" cy="14160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School Ministry Rebranding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8" name="Picture 7" descr="LSCS_green-gra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6704" y="4038600"/>
            <a:ext cx="2520696" cy="1136904"/>
          </a:xfrm>
          <a:prstGeom prst="rect">
            <a:avLst/>
          </a:prstGeom>
        </p:spPr>
      </p:pic>
      <p:pic>
        <p:nvPicPr>
          <p:cNvPr id="9" name="Picture 8" descr="NLSA_green-gra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4038600"/>
            <a:ext cx="2581656" cy="1094232"/>
          </a:xfrm>
          <a:prstGeom prst="rect">
            <a:avLst/>
          </a:prstGeom>
        </p:spPr>
      </p:pic>
      <p:pic>
        <p:nvPicPr>
          <p:cNvPr id="10" name="Picture 9" descr="SLED_green-gray_CMY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4038600"/>
            <a:ext cx="2417064" cy="1136904"/>
          </a:xfrm>
          <a:prstGeom prst="rect">
            <a:avLst/>
          </a:prstGeom>
        </p:spPr>
      </p:pic>
      <p:pic>
        <p:nvPicPr>
          <p:cNvPr id="11" name="Picture 10" descr="LSCS_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29000" y="1524000"/>
            <a:ext cx="2197025" cy="1007448"/>
          </a:xfrm>
          <a:prstGeom prst="rect">
            <a:avLst/>
          </a:prstGeom>
        </p:spPr>
      </p:pic>
      <p:pic>
        <p:nvPicPr>
          <p:cNvPr id="12" name="Picture 11" descr="nlsa1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8200" y="1676400"/>
            <a:ext cx="2141971" cy="986251"/>
          </a:xfrm>
          <a:prstGeom prst="rect">
            <a:avLst/>
          </a:prstGeom>
        </p:spPr>
      </p:pic>
      <p:sp>
        <p:nvSpPr>
          <p:cNvPr id="14" name="Down Arrow 13"/>
          <p:cNvSpPr/>
          <p:nvPr/>
        </p:nvSpPr>
        <p:spPr>
          <a:xfrm>
            <a:off x="1143000" y="3124200"/>
            <a:ext cx="1447800" cy="533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886200" y="3124200"/>
            <a:ext cx="1447800" cy="533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6705600" y="3124200"/>
            <a:ext cx="1447800" cy="533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Goudy Old Style" pitchFamily="18" charset="0"/>
              </a:rPr>
              <a:t>CWU and CMIF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latin typeface="Goudy Old Style" pitchFamily="18" charset="0"/>
              </a:rPr>
              <a:t>CWU and CMIF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Overview Review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Dashboards</a:t>
            </a:r>
          </a:p>
          <a:p>
            <a:pPr lvl="1"/>
            <a:r>
              <a:rPr lang="en-US" sz="3400" dirty="0">
                <a:latin typeface="Goudy Old Style" pitchFamily="18" charset="0"/>
              </a:rPr>
              <a:t>Tasks for District Offices</a:t>
            </a:r>
          </a:p>
          <a:p>
            <a:r>
              <a:rPr lang="en-US" sz="3800" dirty="0">
                <a:latin typeface="Goudy Old Style" pitchFamily="18" charset="0"/>
              </a:rPr>
              <a:t>CMIF Questions and District “Procedures” Discussion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76200" y="5726112"/>
            <a:ext cx="9296400" cy="1284288"/>
            <a:chOff x="0" y="0"/>
            <a:chExt cx="15196" cy="202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0" y="97"/>
              <a:ext cx="15120" cy="1829"/>
              <a:chOff x="0" y="97"/>
              <a:chExt cx="15120" cy="1829"/>
            </a:xfrm>
          </p:grpSpPr>
          <p:sp>
            <p:nvSpPr>
              <p:cNvPr id="6" name="Freeform 4"/>
              <p:cNvSpPr>
                <a:spLocks/>
              </p:cNvSpPr>
              <p:nvPr/>
            </p:nvSpPr>
            <p:spPr bwMode="auto">
              <a:xfrm>
                <a:off x="0" y="97"/>
                <a:ext cx="15120" cy="1829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15120" y="1829"/>
                  </a:cxn>
                  <a:cxn ang="0">
                    <a:pos x="15120" y="0"/>
                  </a:cxn>
                  <a:cxn ang="0">
                    <a:pos x="0" y="0"/>
                  </a:cxn>
                  <a:cxn ang="0">
                    <a:pos x="0" y="1829"/>
                  </a:cxn>
                </a:cxnLst>
                <a:rect l="0" t="0" r="r" b="b"/>
                <a:pathLst>
                  <a:path w="15120" h="1829">
                    <a:moveTo>
                      <a:pt x="0" y="1829"/>
                    </a:moveTo>
                    <a:lnTo>
                      <a:pt x="15120" y="1829"/>
                    </a:lnTo>
                    <a:lnTo>
                      <a:pt x="15120" y="0"/>
                    </a:lnTo>
                    <a:lnTo>
                      <a:pt x="0" y="0"/>
                    </a:lnTo>
                    <a:lnTo>
                      <a:pt x="0" y="1829"/>
                    </a:lnTo>
                    <a:close/>
                  </a:path>
                </a:pathLst>
              </a:custGeom>
              <a:solidFill>
                <a:srgbClr val="D4DF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846" y="0"/>
                <a:ext cx="3349" cy="2022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1236</Words>
  <Application>Microsoft Office PowerPoint</Application>
  <PresentationFormat>On-screen Show (4:3)</PresentationFormat>
  <Paragraphs>340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Goudy Old Style</vt:lpstr>
      <vt:lpstr>Office Theme</vt:lpstr>
      <vt:lpstr>LCMS School Ministry</vt:lpstr>
      <vt:lpstr>Agenda</vt:lpstr>
      <vt:lpstr>LCMS School Ministry Updates</vt:lpstr>
      <vt:lpstr>LCMS School Ministry Updates</vt:lpstr>
      <vt:lpstr>LCMS School Ministry Updates</vt:lpstr>
      <vt:lpstr>LCMS School Ministry Updates</vt:lpstr>
      <vt:lpstr>LCMS School Ministry Updates</vt:lpstr>
      <vt:lpstr>School Ministry Rebranding</vt:lpstr>
      <vt:lpstr>CWU and CMIF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and Demographics</vt:lpstr>
      <vt:lpstr>Statistics Q &amp; A</vt:lpstr>
      <vt:lpstr>30 Minute Break</vt:lpstr>
      <vt:lpstr>Agenda</vt:lpstr>
      <vt:lpstr>LCMS School Ministry Updates</vt:lpstr>
      <vt:lpstr>LCMS School Ministry Updates</vt:lpstr>
      <vt:lpstr>LCMS School Ministry Updates</vt:lpstr>
      <vt:lpstr>LCMS School Ministry Updates</vt:lpstr>
      <vt:lpstr>LCMS School Ministry Updates</vt:lpstr>
      <vt:lpstr>PowerPoint Presentation</vt:lpstr>
    </vt:vector>
  </TitlesOfParts>
  <Company>The Lutheran Church-Missouri Synod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LCMS School Ministry</dc:title>
  <dc:creator>Matthew Bergholt</dc:creator>
  <cp:lastModifiedBy>Bergholt, Matthew</cp:lastModifiedBy>
  <cp:revision>122</cp:revision>
  <cp:lastPrinted>2017-05-24T17:02:27Z</cp:lastPrinted>
  <dcterms:created xsi:type="dcterms:W3CDTF">2016-05-02T16:37:33Z</dcterms:created>
  <dcterms:modified xsi:type="dcterms:W3CDTF">2017-05-24T20:38:15Z</dcterms:modified>
</cp:coreProperties>
</file>