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3"/>
  </p:handoutMasterIdLst>
  <p:sldIdLst>
    <p:sldId id="256" r:id="rId2"/>
    <p:sldId id="257" r:id="rId3"/>
    <p:sldId id="376" r:id="rId4"/>
    <p:sldId id="378" r:id="rId5"/>
    <p:sldId id="346" r:id="rId6"/>
    <p:sldId id="382" r:id="rId7"/>
    <p:sldId id="313" r:id="rId8"/>
    <p:sldId id="343" r:id="rId9"/>
    <p:sldId id="381" r:id="rId10"/>
    <p:sldId id="348" r:id="rId11"/>
    <p:sldId id="344" r:id="rId12"/>
    <p:sldId id="308" r:id="rId13"/>
    <p:sldId id="379" r:id="rId14"/>
    <p:sldId id="339" r:id="rId15"/>
    <p:sldId id="380" r:id="rId16"/>
    <p:sldId id="384" r:id="rId17"/>
    <p:sldId id="385" r:id="rId18"/>
    <p:sldId id="386" r:id="rId19"/>
    <p:sldId id="387" r:id="rId20"/>
    <p:sldId id="388" r:id="rId21"/>
    <p:sldId id="389" r:id="rId22"/>
    <p:sldId id="390" r:id="rId23"/>
    <p:sldId id="391" r:id="rId24"/>
    <p:sldId id="392" r:id="rId25"/>
    <p:sldId id="393" r:id="rId26"/>
    <p:sldId id="394" r:id="rId27"/>
    <p:sldId id="395" r:id="rId28"/>
    <p:sldId id="396" r:id="rId29"/>
    <p:sldId id="397" r:id="rId30"/>
    <p:sldId id="398" r:id="rId31"/>
    <p:sldId id="399" r:id="rId32"/>
    <p:sldId id="400" r:id="rId33"/>
    <p:sldId id="401" r:id="rId34"/>
    <p:sldId id="402" r:id="rId35"/>
    <p:sldId id="403" r:id="rId36"/>
    <p:sldId id="404" r:id="rId37"/>
    <p:sldId id="405" r:id="rId38"/>
    <p:sldId id="406" r:id="rId39"/>
    <p:sldId id="407" r:id="rId40"/>
    <p:sldId id="408" r:id="rId41"/>
    <p:sldId id="409" r:id="rId4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BB59"/>
    <a:srgbClr val="387C2B"/>
    <a:srgbClr val="877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1076774445747473"/>
          <c:w val="0.36672061825605162"/>
          <c:h val="0.842677165354330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layout>
                <c:manualLayout>
                  <c:x val="-4.0123456790123482E-2"/>
                  <c:y val="-0.4184397163120570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1,127; 57%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01-4EC4-A6B2-2634B1F57C26}"/>
                </c:ext>
              </c:extLst>
            </c:dLbl>
            <c:dLbl>
              <c:idx val="1"/>
              <c:layout>
                <c:manualLayout>
                  <c:x val="0"/>
                  <c:y val="0.27868124197241334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778; </a:t>
                    </a:r>
                    <a:fld id="{3A70F90C-CCE3-4B6C-90FE-53FFF259437D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201-4EC4-A6B2-2634B1F57C26}"/>
                </c:ext>
              </c:extLst>
            </c:dLbl>
            <c:dLbl>
              <c:idx val="2"/>
              <c:layout>
                <c:manualLayout>
                  <c:x val="-0.16820999805579886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87; </a:t>
                    </a:r>
                    <a:fld id="{6EAF18D7-ADD8-4056-86CA-8CA723A14B96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201-4EC4-A6B2-2634B1F57C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baseline="0">
                    <a:latin typeface="Goudy Old Style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Early Childhood Centers (57%)</c:v>
                </c:pt>
                <c:pt idx="1">
                  <c:v>Elementary Schools (39%)</c:v>
                </c:pt>
                <c:pt idx="2">
                  <c:v>High Schools (4%)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1127</c:v>
                </c:pt>
                <c:pt idx="1">
                  <c:v>778</c:v>
                </c:pt>
                <c:pt idx="2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01-4EC4-A6B2-2634B1F57C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0252697579469237"/>
          <c:y val="0.10655916680627686"/>
          <c:w val="0.29585958005249385"/>
          <c:h val="0.7837895794940527"/>
        </c:manualLayout>
      </c:layout>
      <c:overlay val="0"/>
      <c:txPr>
        <a:bodyPr/>
        <a:lstStyle/>
        <a:p>
          <a:pPr>
            <a:defRPr sz="2200" b="1" baseline="0">
              <a:latin typeface="Goudy Old Style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1076774445747473"/>
          <c:w val="0.3667206182560519"/>
          <c:h val="0.842677165354330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layout>
                <c:manualLayout>
                  <c:x val="4.9382716049382713E-2"/>
                  <c:y val="7.0921985815602835E-3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baseline="0" dirty="0">
                        <a:latin typeface="Goudy Old Style" pitchFamily="18" charset="0"/>
                      </a:rPr>
                      <a:t>49,989; 30%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423-4451-8AF5-B6593EF82D33}"/>
                </c:ext>
              </c:extLst>
            </c:dLbl>
            <c:dLbl>
              <c:idx val="1"/>
              <c:layout>
                <c:manualLayout>
                  <c:x val="4.16619276757072E-2"/>
                  <c:y val="-0.14630060870050818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baseline="0" dirty="0">
                        <a:latin typeface="Goudy Old Style" pitchFamily="18" charset="0"/>
                      </a:rPr>
                      <a:t>8,338; 5%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23-4451-8AF5-B6593EF82D33}"/>
                </c:ext>
              </c:extLst>
            </c:dLbl>
            <c:dLbl>
              <c:idx val="2"/>
              <c:layout>
                <c:manualLayout>
                  <c:x val="7.716037231457179E-2"/>
                  <c:y val="-3.5460992907801439E-3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baseline="0" dirty="0">
                        <a:latin typeface="Goudy Old Style" pitchFamily="18" charset="0"/>
                      </a:rPr>
                      <a:t>5,668; 3%</a:t>
                    </a:r>
                    <a:endParaRPr lang="en-US" sz="2800" b="1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423-4451-8AF5-B6593EF82D33}"/>
                </c:ext>
              </c:extLst>
            </c:dLbl>
            <c:dLbl>
              <c:idx val="3"/>
              <c:layout>
                <c:manualLayout>
                  <c:x val="-0.12500012151258869"/>
                  <c:y val="-4.964539007092198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65,751; 39%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23-4451-8AF5-B6593EF82D33}"/>
                </c:ext>
              </c:extLst>
            </c:dLbl>
            <c:dLbl>
              <c:idx val="4"/>
              <c:layout>
                <c:manualLayout>
                  <c:x val="-2.9320987654320996E-2"/>
                  <c:y val="4.255319148936172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38,536; 23%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423-4451-8AF5-B6593EF82D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baseline="0">
                    <a:latin typeface="Goudy Old Style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LCMS Member Congregation (30%)</c:v>
                </c:pt>
                <c:pt idx="1">
                  <c:v>Other LCMS Congregations (5%)</c:v>
                </c:pt>
                <c:pt idx="2">
                  <c:v>Other Lutheran Congregation (3%)</c:v>
                </c:pt>
                <c:pt idx="3">
                  <c:v>Non-Lutheran (39%)</c:v>
                </c:pt>
                <c:pt idx="4">
                  <c:v>No Church (23%)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49989</c:v>
                </c:pt>
                <c:pt idx="1">
                  <c:v>8338</c:v>
                </c:pt>
                <c:pt idx="2">
                  <c:v>5668</c:v>
                </c:pt>
                <c:pt idx="3">
                  <c:v>65751</c:v>
                </c:pt>
                <c:pt idx="4">
                  <c:v>39536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423-4451-8AF5-B6593EF82D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030475357247093"/>
          <c:y val="0.21294214552968152"/>
          <c:w val="0.26808180227471601"/>
          <c:h val="0.7837895794940527"/>
        </c:manualLayout>
      </c:layout>
      <c:overlay val="0"/>
      <c:txPr>
        <a:bodyPr/>
        <a:lstStyle/>
        <a:p>
          <a:pPr>
            <a:defRPr sz="1600" b="1" baseline="0">
              <a:latin typeface="Goudy Old Style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1076774445747473"/>
          <c:w val="0.36672061825605201"/>
          <c:h val="0.842677165354330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layout>
                <c:manualLayout>
                  <c:x val="1.5432098765432112E-2"/>
                  <c:y val="-8.865248226950366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baseline="0" dirty="0">
                        <a:latin typeface="Goudy Old Style" pitchFamily="18" charset="0"/>
                      </a:rPr>
                      <a:t>63,995; 38%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C2-4FE5-87F3-19019AC28D50}"/>
                </c:ext>
              </c:extLst>
            </c:dLbl>
            <c:dLbl>
              <c:idx val="1"/>
              <c:layout>
                <c:manualLayout>
                  <c:x val="-4.7389909594658916E-6"/>
                  <c:y val="6.6465348746300335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baseline="0" dirty="0">
                        <a:latin typeface="Goudy Old Style" pitchFamily="18" charset="0"/>
                      </a:rPr>
                      <a:t>105,287; 62%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C2-4FE5-87F3-19019AC28D50}"/>
                </c:ext>
              </c:extLst>
            </c:dLbl>
            <c:dLbl>
              <c:idx val="2"/>
              <c:layout>
                <c:manualLayout>
                  <c:x val="7.716037231457179E-2"/>
                  <c:y val="-3.546099290780144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DC2-4FE5-87F3-19019AC28D50}"/>
                </c:ext>
              </c:extLst>
            </c:dLbl>
            <c:dLbl>
              <c:idx val="3"/>
              <c:layout>
                <c:manualLayout>
                  <c:x val="-0.12500012151258869"/>
                  <c:y val="-4.96453900709219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C2-4FE5-87F3-19019AC28D50}"/>
                </c:ext>
              </c:extLst>
            </c:dLbl>
            <c:dLbl>
              <c:idx val="4"/>
              <c:layout>
                <c:manualLayout>
                  <c:x val="-2.9320987654320996E-2"/>
                  <c:y val="4.255319148936172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DC2-4FE5-87F3-19019AC28D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baseline="0">
                    <a:latin typeface="Goudy Old Style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Lutheran Congregations (38%)</c:v>
                </c:pt>
                <c:pt idx="1">
                  <c:v>Non-Lutheran or No Church (62%)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63995</c:v>
                </c:pt>
                <c:pt idx="1">
                  <c:v>105287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DC2-4FE5-87F3-19019AC28D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326771653543362"/>
          <c:y val="0.25549533701904281"/>
          <c:w val="0.30511883931175315"/>
          <c:h val="0.5745697213380242"/>
        </c:manualLayout>
      </c:layout>
      <c:overlay val="0"/>
      <c:txPr>
        <a:bodyPr/>
        <a:lstStyle/>
        <a:p>
          <a:pPr>
            <a:defRPr sz="2000" b="1" baseline="0">
              <a:latin typeface="Goudy Old Style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1076774445747473"/>
          <c:w val="0.3667206182560519"/>
          <c:h val="0.842677165354330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layout>
                <c:manualLayout>
                  <c:x val="3.549382716049386E-2"/>
                  <c:y val="-9.92907801418440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0D-41A8-A54F-BA24A8D8E72C}"/>
                </c:ext>
              </c:extLst>
            </c:dLbl>
            <c:dLbl>
              <c:idx val="1"/>
              <c:layout>
                <c:manualLayout>
                  <c:x val="-3.4722222222222224E-2"/>
                  <c:y val="3.4018261015245438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baseline="0" dirty="0">
                        <a:latin typeface="Goudy Old Style" pitchFamily="18" charset="0"/>
                      </a:rPr>
                      <a:t>1,320; 66%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832567804024497"/>
                      <c:h val="0.249007092198581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30D-41A8-A54F-BA24A8D8E72C}"/>
                </c:ext>
              </c:extLst>
            </c:dLbl>
            <c:dLbl>
              <c:idx val="2"/>
              <c:layout>
                <c:manualLayout>
                  <c:x val="-7.4074195586662769E-2"/>
                  <c:y val="2.12765957446808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30D-41A8-A54F-BA24A8D8E7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baseline="0">
                    <a:latin typeface="Goudy Old Style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NLSA Accredited Schools (34%)</c:v>
                </c:pt>
                <c:pt idx="1">
                  <c:v>Non-NLSA Accredited Schools (66%)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672</c:v>
                </c:pt>
                <c:pt idx="1">
                  <c:v>1320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0D-41A8-A54F-BA24A8D8E7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0252697579469237"/>
          <c:y val="0.34060171999776656"/>
          <c:w val="0.29585958005249408"/>
          <c:h val="0.57102362204724411"/>
        </c:manualLayout>
      </c:layout>
      <c:overlay val="0"/>
      <c:txPr>
        <a:bodyPr/>
        <a:lstStyle/>
        <a:p>
          <a:pPr>
            <a:defRPr sz="2200" b="1" baseline="0">
              <a:latin typeface="Goudy Old Style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2231113002766546"/>
          <c:w val="0.56672047244094526"/>
          <c:h val="0.6126707810172374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layout>
                <c:manualLayout>
                  <c:x val="6.1728018372703405E-2"/>
                  <c:y val="-7.475704050507201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FB3-41DC-9BEE-E31675E5DB74}"/>
                </c:ext>
              </c:extLst>
            </c:dLbl>
            <c:dLbl>
              <c:idx val="1"/>
              <c:layout>
                <c:manualLayout>
                  <c:x val="-2.7165354330708644E-2"/>
                  <c:y val="-3.867170319926225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FB3-41DC-9BEE-E31675E5DB74}"/>
                </c:ext>
              </c:extLst>
            </c:dLbl>
            <c:dLbl>
              <c:idx val="2"/>
              <c:layout>
                <c:manualLayout>
                  <c:x val="-7.4074195586662769E-2"/>
                  <c:y val="2.12765957446808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FB3-41DC-9BEE-E31675E5DB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baseline="0">
                    <a:latin typeface="Goudy Old Style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Accredited (27%)</c:v>
                </c:pt>
                <c:pt idx="1">
                  <c:v>Non-Accredited (73%)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308</c:v>
                </c:pt>
                <c:pt idx="1">
                  <c:v>819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B3-41DC-9BEE-E31675E5DB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382316272965876"/>
          <c:y val="0.7562619706320497"/>
          <c:w val="0.36669291338582705"/>
          <c:h val="0.18968397531389658"/>
        </c:manualLayout>
      </c:layout>
      <c:overlay val="0"/>
      <c:txPr>
        <a:bodyPr/>
        <a:lstStyle/>
        <a:p>
          <a:pPr>
            <a:defRPr sz="1000" b="1" baseline="0">
              <a:latin typeface="Goudy Old Style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2231113002766546"/>
          <c:w val="0.5667204724409457"/>
          <c:h val="0.6126707810172374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layout>
                <c:manualLayout>
                  <c:x val="6.1728346456692895E-2"/>
                  <c:y val="-2.999822657302974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145-4D52-8C92-580D22A13C80}"/>
                </c:ext>
              </c:extLst>
            </c:dLbl>
            <c:dLbl>
              <c:idx val="1"/>
              <c:layout>
                <c:manualLayout>
                  <c:x val="2.5000000000000001E-2"/>
                  <c:y val="-8.822125274881184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45-4D52-8C92-580D22A13C80}"/>
                </c:ext>
              </c:extLst>
            </c:dLbl>
            <c:dLbl>
              <c:idx val="2"/>
              <c:layout>
                <c:manualLayout>
                  <c:x val="-7.4074195586662769E-2"/>
                  <c:y val="2.12765957446808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45-4D52-8C92-580D22A13C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baseline="0">
                    <a:latin typeface="Goudy Old Style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Accredited (65%)</c:v>
                </c:pt>
                <c:pt idx="1">
                  <c:v>Non-Accredited (35%)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505</c:v>
                </c:pt>
                <c:pt idx="1">
                  <c:v>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45-4D52-8C92-580D22A13C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382316272965876"/>
          <c:y val="0.7562619706320497"/>
          <c:w val="0.36669291338582705"/>
          <c:h val="0.18968397531389658"/>
        </c:manualLayout>
      </c:layout>
      <c:overlay val="0"/>
      <c:txPr>
        <a:bodyPr/>
        <a:lstStyle/>
        <a:p>
          <a:pPr>
            <a:defRPr sz="1000" b="1" baseline="0">
              <a:latin typeface="Goudy Old Style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2231113002766546"/>
          <c:w val="0.5667204724409457"/>
          <c:h val="0.6126707810172374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layout>
                <c:manualLayout>
                  <c:x val="0.11172834645669291"/>
                  <c:y val="-4.801624459104773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2A-4BE0-9471-F2EACDF37E4A}"/>
                </c:ext>
              </c:extLst>
            </c:dLbl>
            <c:dLbl>
              <c:idx val="1"/>
              <c:layout>
                <c:manualLayout>
                  <c:x val="2.5000000000000001E-2"/>
                  <c:y val="-0.1197527842803433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2A-4BE0-9471-F2EACDF37E4A}"/>
                </c:ext>
              </c:extLst>
            </c:dLbl>
            <c:dLbl>
              <c:idx val="2"/>
              <c:layout>
                <c:manualLayout>
                  <c:x val="-7.4074195586662769E-2"/>
                  <c:y val="2.12765957446808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2A-4BE0-9471-F2EACDF37E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baseline="0">
                    <a:latin typeface="Goudy Old Style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Accredited (70%)</c:v>
                </c:pt>
                <c:pt idx="1">
                  <c:v>Non-Accredited (30%)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61</c:v>
                </c:pt>
                <c:pt idx="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2A-4BE0-9471-F2EACDF37E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382316272965876"/>
          <c:y val="0.7562619706320497"/>
          <c:w val="0.36669291338582705"/>
          <c:h val="0.18968397531389658"/>
        </c:manualLayout>
      </c:layout>
      <c:overlay val="0"/>
      <c:txPr>
        <a:bodyPr/>
        <a:lstStyle/>
        <a:p>
          <a:pPr>
            <a:defRPr sz="1000" b="1" baseline="0">
              <a:latin typeface="Goudy Old Style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1076774445747473"/>
          <c:w val="0.7494366676387676"/>
          <c:h val="0.7433863852124865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marker>
            <c:symbol val="diamond"/>
            <c:size val="13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 sz="1200" dirty="0"/>
                      <a:t>2</a:t>
                    </a:r>
                    <a:r>
                      <a:rPr lang="en-US" dirty="0"/>
                      <a:t>,526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FD-4A7E-85A7-248BEB288F1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dirty="0"/>
                      <a:t>2</a:t>
                    </a:r>
                    <a:r>
                      <a:rPr lang="en-US" dirty="0"/>
                      <a:t>,525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FD-4A7E-85A7-248BEB288F1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 dirty="0"/>
                      <a:t>2</a:t>
                    </a:r>
                    <a:r>
                      <a:rPr lang="en-US" dirty="0"/>
                      <a:t>,488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FD-4A7E-85A7-248BEB288F1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200" dirty="0"/>
                      <a:t>2</a:t>
                    </a:r>
                    <a:r>
                      <a:rPr lang="en-US" dirty="0"/>
                      <a:t>,485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FD-4A7E-85A7-248BEB288F1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2,450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EFD-4A7E-85A7-248BEB288F1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2,444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FD-4A7E-85A7-248BEB288F1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2,382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EFD-4A7E-85A7-248BEB288F1D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2,345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EFD-4A7E-85A7-248BEB288F1D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2,335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EFD-4A7E-85A7-248BEB288F1D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sz="1200" dirty="0"/>
                      <a:t>2</a:t>
                    </a:r>
                    <a:r>
                      <a:rPr lang="en-US" dirty="0"/>
                      <a:t>,255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EFD-4A7E-85A7-248BEB288F1D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sz="1200" dirty="0"/>
                      <a:t>2</a:t>
                    </a:r>
                    <a:r>
                      <a:rPr lang="en-US" dirty="0"/>
                      <a:t>,111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EFD-4A7E-85A7-248BEB288F1D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sz="1200" dirty="0"/>
                      <a:t>2</a:t>
                    </a:r>
                    <a:r>
                      <a:rPr lang="en-US" dirty="0"/>
                      <a:t>,068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EFD-4A7E-85A7-248BEB288F1D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dirty="0"/>
                      <a:t>2,029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5E4-4749-9178-93BE59D3D274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dirty="0"/>
                      <a:t>1,992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B33-4D53-AB3B-BD51285C73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baseline="0">
                    <a:latin typeface="Goudy Old Style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2526</c:v>
                </c:pt>
                <c:pt idx="1">
                  <c:v>2525</c:v>
                </c:pt>
                <c:pt idx="2">
                  <c:v>2488</c:v>
                </c:pt>
                <c:pt idx="3">
                  <c:v>2485</c:v>
                </c:pt>
                <c:pt idx="4">
                  <c:v>2450</c:v>
                </c:pt>
                <c:pt idx="5">
                  <c:v>2444</c:v>
                </c:pt>
                <c:pt idx="6">
                  <c:v>2382</c:v>
                </c:pt>
                <c:pt idx="7">
                  <c:v>2345</c:v>
                </c:pt>
                <c:pt idx="8">
                  <c:v>2335</c:v>
                </c:pt>
                <c:pt idx="9">
                  <c:v>2255</c:v>
                </c:pt>
                <c:pt idx="10">
                  <c:v>2117</c:v>
                </c:pt>
                <c:pt idx="11">
                  <c:v>2068</c:v>
                </c:pt>
                <c:pt idx="12">
                  <c:v>2029</c:v>
                </c:pt>
                <c:pt idx="13">
                  <c:v>1992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6EFD-4A7E-85A7-248BEB288F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026624"/>
        <c:axId val="54028160"/>
      </c:lineChart>
      <c:catAx>
        <c:axId val="54026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Goudy Old Style" panose="02020502050305020303" pitchFamily="18" charset="0"/>
              </a:defRPr>
            </a:pPr>
            <a:endParaRPr lang="en-US"/>
          </a:p>
        </c:txPr>
        <c:crossAx val="54028160"/>
        <c:crosses val="autoZero"/>
        <c:auto val="1"/>
        <c:lblAlgn val="ctr"/>
        <c:lblOffset val="100"/>
        <c:noMultiLvlLbl val="0"/>
      </c:catAx>
      <c:valAx>
        <c:axId val="54028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026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787231457178971"/>
          <c:y val="0.1076774445747473"/>
          <c:w val="0.7494366676387676"/>
          <c:h val="0.7433863852124865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marker>
            <c:symbol val="diamond"/>
            <c:size val="13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 sz="1200" dirty="0"/>
                      <a:t>2</a:t>
                    </a:r>
                    <a:r>
                      <a:rPr lang="en-US" dirty="0"/>
                      <a:t>,526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D2-4FF3-B962-D6910A418EB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dirty="0"/>
                      <a:t>2</a:t>
                    </a:r>
                    <a:r>
                      <a:rPr lang="en-US" dirty="0"/>
                      <a:t>,525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D2-4FF3-B962-D6910A418EB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 dirty="0"/>
                      <a:t>2</a:t>
                    </a:r>
                    <a:r>
                      <a:rPr lang="en-US" dirty="0"/>
                      <a:t>,488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D2-4FF3-B962-D6910A418EB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200" dirty="0"/>
                      <a:t>2</a:t>
                    </a:r>
                    <a:r>
                      <a:rPr lang="en-US" dirty="0"/>
                      <a:t>,485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D2-4FF3-B962-D6910A418EB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2,450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D2-4FF3-B962-D6910A418EB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2,444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D2-4FF3-B962-D6910A418EB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2,382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D2-4FF3-B962-D6910A418EB2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2,345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D2-4FF3-B962-D6910A418EB2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2,335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D2-4FF3-B962-D6910A418EB2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sz="1200" dirty="0"/>
                      <a:t>2</a:t>
                    </a:r>
                    <a:r>
                      <a:rPr lang="en-US" dirty="0"/>
                      <a:t>,255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D2-4FF3-B962-D6910A418EB2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sz="1200" dirty="0"/>
                      <a:t>2</a:t>
                    </a:r>
                    <a:r>
                      <a:rPr lang="en-US" dirty="0"/>
                      <a:t>,111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D2-4FF3-B962-D6910A418EB2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sz="1200" dirty="0"/>
                      <a:t>2</a:t>
                    </a:r>
                    <a:r>
                      <a:rPr lang="en-US" dirty="0"/>
                      <a:t>,068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CD2-4FF3-B962-D6910A418EB2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dirty="0"/>
                      <a:t>2,029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C59-4E36-9262-C73CEE6FC0F6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dirty="0"/>
                      <a:t>1,992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1E-4ABC-8F15-2033AE8E48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baseline="0">
                    <a:latin typeface="Goudy Old Style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2526</c:v>
                </c:pt>
                <c:pt idx="1">
                  <c:v>2525</c:v>
                </c:pt>
                <c:pt idx="2">
                  <c:v>2488</c:v>
                </c:pt>
                <c:pt idx="3">
                  <c:v>2485</c:v>
                </c:pt>
                <c:pt idx="4">
                  <c:v>2450</c:v>
                </c:pt>
                <c:pt idx="5">
                  <c:v>2444</c:v>
                </c:pt>
                <c:pt idx="6">
                  <c:v>2382</c:v>
                </c:pt>
                <c:pt idx="7">
                  <c:v>2345</c:v>
                </c:pt>
                <c:pt idx="8">
                  <c:v>2335</c:v>
                </c:pt>
                <c:pt idx="9">
                  <c:v>2255</c:v>
                </c:pt>
                <c:pt idx="10">
                  <c:v>2117</c:v>
                </c:pt>
                <c:pt idx="11">
                  <c:v>2068</c:v>
                </c:pt>
                <c:pt idx="12">
                  <c:v>2029</c:v>
                </c:pt>
                <c:pt idx="13">
                  <c:v>1992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4CD2-4FF3-B962-D6910A418E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Early Childhood Centers</c:v>
                </c:pt>
              </c:strCache>
            </c:strRef>
          </c:tx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59-4E36-9262-C73CEE6FC0F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59-4E36-9262-C73CEE6FC0F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C59-4E36-9262-C73CEE6FC0F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59-4E36-9262-C73CEE6FC0F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C59-4E36-9262-C73CEE6FC0F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C59-4E36-9262-C73CEE6FC0F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C59-4E36-9262-C73CEE6FC0F6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C59-4E36-9262-C73CEE6FC0F6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C59-4E36-9262-C73CEE6FC0F6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C59-4E36-9262-C73CEE6FC0F6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C59-4E36-9262-C73CEE6FC0F6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C59-4E36-9262-C73CEE6FC0F6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C59-4E36-9262-C73CEE6FC0F6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dirty="0"/>
                      <a:t>1,127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A1E-4ABC-8F15-2033AE8E48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Goudy Old Style" panose="02020502050305020303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1401</c:v>
                </c:pt>
                <c:pt idx="1">
                  <c:v>1397</c:v>
                </c:pt>
                <c:pt idx="2">
                  <c:v>1368</c:v>
                </c:pt>
                <c:pt idx="3">
                  <c:v>1406</c:v>
                </c:pt>
                <c:pt idx="4">
                  <c:v>1406</c:v>
                </c:pt>
                <c:pt idx="5">
                  <c:v>1400</c:v>
                </c:pt>
                <c:pt idx="6">
                  <c:v>1393</c:v>
                </c:pt>
                <c:pt idx="7">
                  <c:v>1378</c:v>
                </c:pt>
                <c:pt idx="8">
                  <c:v>1376</c:v>
                </c:pt>
                <c:pt idx="9">
                  <c:v>1285</c:v>
                </c:pt>
                <c:pt idx="10">
                  <c:v>1190</c:v>
                </c:pt>
                <c:pt idx="11">
                  <c:v>1173</c:v>
                </c:pt>
                <c:pt idx="12">
                  <c:v>1150</c:v>
                </c:pt>
                <c:pt idx="13">
                  <c:v>1127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4CD2-4FF3-B962-D6910A418E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Elementary Schools</c:v>
                </c:pt>
              </c:strCache>
            </c:strRef>
          </c:tx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A1E-4ABC-8F15-2033AE8E48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Goudy Old Style" panose="02020502050305020303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1035</c:v>
                </c:pt>
                <c:pt idx="1">
                  <c:v>1026</c:v>
                </c:pt>
                <c:pt idx="2">
                  <c:v>1018</c:v>
                </c:pt>
                <c:pt idx="3">
                  <c:v>976</c:v>
                </c:pt>
                <c:pt idx="4">
                  <c:v>936</c:v>
                </c:pt>
                <c:pt idx="5">
                  <c:v>945</c:v>
                </c:pt>
                <c:pt idx="6">
                  <c:v>899</c:v>
                </c:pt>
                <c:pt idx="7">
                  <c:v>879</c:v>
                </c:pt>
                <c:pt idx="8">
                  <c:v>871</c:v>
                </c:pt>
                <c:pt idx="9">
                  <c:v>880</c:v>
                </c:pt>
                <c:pt idx="10">
                  <c:v>842</c:v>
                </c:pt>
                <c:pt idx="11">
                  <c:v>804</c:v>
                </c:pt>
                <c:pt idx="12">
                  <c:v>793</c:v>
                </c:pt>
                <c:pt idx="13">
                  <c:v>778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4CD2-4FF3-B962-D6910A418E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High Schools</c:v>
                </c:pt>
              </c:strCache>
            </c:strRef>
          </c:tx>
          <c:dLbls>
            <c:dLbl>
              <c:idx val="13"/>
              <c:layout>
                <c:manualLayout>
                  <c:x val="-3.0864197530864196E-2"/>
                  <c:y val="-3.9007092198581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1E-4ABC-8F15-2033AE8E48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Goudy Old Style" panose="02020502050305020303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Sheet1!$E$2:$E$15</c:f>
              <c:numCache>
                <c:formatCode>General</c:formatCode>
                <c:ptCount val="14"/>
                <c:pt idx="0">
                  <c:v>102</c:v>
                </c:pt>
                <c:pt idx="1">
                  <c:v>102</c:v>
                </c:pt>
                <c:pt idx="2">
                  <c:v>102</c:v>
                </c:pt>
                <c:pt idx="3">
                  <c:v>103</c:v>
                </c:pt>
                <c:pt idx="4">
                  <c:v>108</c:v>
                </c:pt>
                <c:pt idx="5">
                  <c:v>99</c:v>
                </c:pt>
                <c:pt idx="6">
                  <c:v>90</c:v>
                </c:pt>
                <c:pt idx="7">
                  <c:v>88</c:v>
                </c:pt>
                <c:pt idx="8">
                  <c:v>88</c:v>
                </c:pt>
                <c:pt idx="9">
                  <c:v>90</c:v>
                </c:pt>
                <c:pt idx="10">
                  <c:v>85</c:v>
                </c:pt>
                <c:pt idx="11">
                  <c:v>91</c:v>
                </c:pt>
                <c:pt idx="12">
                  <c:v>86</c:v>
                </c:pt>
                <c:pt idx="13">
                  <c:v>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4CD2-4FF3-B962-D6910A418E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886272"/>
        <c:axId val="84887808"/>
      </c:lineChart>
      <c:catAx>
        <c:axId val="84886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Goudy Old Style" panose="02020502050305020303" pitchFamily="18" charset="0"/>
              </a:defRPr>
            </a:pPr>
            <a:endParaRPr lang="en-US"/>
          </a:p>
        </c:txPr>
        <c:crossAx val="84887808"/>
        <c:crosses val="autoZero"/>
        <c:auto val="1"/>
        <c:lblAlgn val="ctr"/>
        <c:lblOffset val="100"/>
        <c:noMultiLvlLbl val="0"/>
      </c:catAx>
      <c:valAx>
        <c:axId val="84887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886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1076774445747473"/>
          <c:w val="0.7494366676387676"/>
          <c:h val="0.7433863852124865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marker>
            <c:symbol val="square"/>
            <c:size val="7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1,698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1D-415A-BE6B-F68A8097F2B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1D-415A-BE6B-F68A8097F2B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81D-415A-BE6B-F68A8097F2B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1D-415A-BE6B-F68A8097F2B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81D-415A-BE6B-F68A8097F2B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1,884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1D-415A-BE6B-F68A8097F2B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81D-415A-BE6B-F68A8097F2BB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1,786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81D-415A-BE6B-F68A8097F2B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81D-415A-BE6B-F68A8097F2B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81D-415A-BE6B-F68A8097F2B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81D-415A-BE6B-F68A8097F2B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81D-415A-BE6B-F68A8097F2BB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81D-415A-BE6B-F68A8097F2BB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81D-415A-BE6B-F68A8097F2BB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81D-415A-BE6B-F68A8097F2BB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81D-415A-BE6B-F68A8097F2BB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81D-415A-BE6B-F68A8097F2BB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81D-415A-BE6B-F68A8097F2BB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81D-415A-BE6B-F68A8097F2BB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81D-415A-BE6B-F68A8097F2BB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81D-415A-BE6B-F68A8097F2BB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81D-415A-BE6B-F68A8097F2BB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r>
                      <a:rPr lang="en-US" dirty="0"/>
                      <a:t>2,488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81D-415A-BE6B-F68A8097F2BB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81D-415A-BE6B-F68A8097F2BB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81D-415A-BE6B-F68A8097F2BB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81D-415A-BE6B-F68A8097F2BB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81D-415A-BE6B-F68A8097F2BB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81D-415A-BE6B-F68A8097F2BB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81D-415A-BE6B-F68A8097F2BB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81D-415A-BE6B-F68A8097F2BB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E81D-415A-BE6B-F68A8097F2BB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E81D-415A-BE6B-F68A8097F2BB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D4-4F3C-B800-1959D2C3F684}"/>
                </c:ext>
              </c:extLst>
            </c:dLbl>
            <c:dLbl>
              <c:idx val="33"/>
              <c:tx>
                <c:rich>
                  <a:bodyPr/>
                  <a:lstStyle/>
                  <a:p>
                    <a:r>
                      <a:rPr lang="en-US" dirty="0"/>
                      <a:t>1,905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69-437F-9260-3D1DAFF463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baseline="0">
                    <a:latin typeface="Goudy Old Style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Sheet1!$A$2:$A$35</c:f>
              <c:numCache>
                <c:formatCode>General</c:formatCode>
                <c:ptCount val="34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</c:v>
                </c:pt>
                <c:pt idx="31">
                  <c:v>2015</c:v>
                </c:pt>
                <c:pt idx="32">
                  <c:v>2016</c:v>
                </c:pt>
                <c:pt idx="33">
                  <c:v>2017</c:v>
                </c:pt>
              </c:numCache>
            </c:numRef>
          </c:cat>
          <c:val>
            <c:numRef>
              <c:f>Sheet1!$B$2:$B$35</c:f>
              <c:numCache>
                <c:formatCode>General</c:formatCode>
                <c:ptCount val="34"/>
                <c:pt idx="0">
                  <c:v>1698</c:v>
                </c:pt>
                <c:pt idx="1">
                  <c:v>1747</c:v>
                </c:pt>
                <c:pt idx="2">
                  <c:v>1825</c:v>
                </c:pt>
                <c:pt idx="3">
                  <c:v>1839</c:v>
                </c:pt>
                <c:pt idx="4">
                  <c:v>1883</c:v>
                </c:pt>
                <c:pt idx="5">
                  <c:v>1884</c:v>
                </c:pt>
                <c:pt idx="6">
                  <c:v>1832</c:v>
                </c:pt>
                <c:pt idx="7">
                  <c:v>1786</c:v>
                </c:pt>
                <c:pt idx="8">
                  <c:v>1892</c:v>
                </c:pt>
                <c:pt idx="9">
                  <c:v>1946</c:v>
                </c:pt>
                <c:pt idx="10">
                  <c:v>1990</c:v>
                </c:pt>
                <c:pt idx="11">
                  <c:v>2031</c:v>
                </c:pt>
                <c:pt idx="12">
                  <c:v>2076</c:v>
                </c:pt>
                <c:pt idx="13">
                  <c:v>2149</c:v>
                </c:pt>
                <c:pt idx="14">
                  <c:v>2200</c:v>
                </c:pt>
                <c:pt idx="15">
                  <c:v>2226</c:v>
                </c:pt>
                <c:pt idx="16">
                  <c:v>2332</c:v>
                </c:pt>
                <c:pt idx="17">
                  <c:v>2338</c:v>
                </c:pt>
                <c:pt idx="18">
                  <c:v>2389</c:v>
                </c:pt>
                <c:pt idx="19">
                  <c:v>2427</c:v>
                </c:pt>
                <c:pt idx="20">
                  <c:v>2425</c:v>
                </c:pt>
                <c:pt idx="21">
                  <c:v>2423</c:v>
                </c:pt>
                <c:pt idx="22">
                  <c:v>2488</c:v>
                </c:pt>
                <c:pt idx="23">
                  <c:v>2382</c:v>
                </c:pt>
                <c:pt idx="24">
                  <c:v>2342</c:v>
                </c:pt>
                <c:pt idx="25">
                  <c:v>2345</c:v>
                </c:pt>
                <c:pt idx="26">
                  <c:v>2292</c:v>
                </c:pt>
                <c:pt idx="27">
                  <c:v>2257</c:v>
                </c:pt>
                <c:pt idx="28">
                  <c:v>2247</c:v>
                </c:pt>
                <c:pt idx="29">
                  <c:v>2165</c:v>
                </c:pt>
                <c:pt idx="30">
                  <c:v>2032</c:v>
                </c:pt>
                <c:pt idx="31">
                  <c:v>1977</c:v>
                </c:pt>
                <c:pt idx="32">
                  <c:v>1943</c:v>
                </c:pt>
                <c:pt idx="33">
                  <c:v>1905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E81D-415A-BE6B-F68A8097F2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912384"/>
        <c:axId val="84971520"/>
      </c:lineChart>
      <c:catAx>
        <c:axId val="84912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aseline="0"/>
            </a:pPr>
            <a:endParaRPr lang="en-US"/>
          </a:p>
        </c:txPr>
        <c:crossAx val="84971520"/>
        <c:crosses val="autoZero"/>
        <c:auto val="1"/>
        <c:lblAlgn val="ctr"/>
        <c:lblOffset val="100"/>
        <c:noMultiLvlLbl val="0"/>
      </c:catAx>
      <c:valAx>
        <c:axId val="84971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912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1076774445747473"/>
          <c:w val="0.7494366676387676"/>
          <c:h val="0.7433863852124865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marker>
            <c:symbol val="diamond"/>
            <c:size val="13"/>
          </c:marker>
          <c:dLbls>
            <c:dLbl>
              <c:idx val="16"/>
              <c:tx>
                <c:rich>
                  <a:bodyPr/>
                  <a:lstStyle/>
                  <a:p>
                    <a:r>
                      <a:rPr lang="en-US" baseline="0" dirty="0"/>
                      <a:t>29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54-46D6-8F0C-3FFEF84271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baseline="0">
                    <a:latin typeface="Goudy Old Style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Sheet1!$A$2:$A$19</c:f>
              <c:strCache>
                <c:ptCount val="18"/>
                <c:pt idx="0">
                  <c:v>SLED 1</c:v>
                </c:pt>
                <c:pt idx="1">
                  <c:v>SLED 2</c:v>
                </c:pt>
                <c:pt idx="2">
                  <c:v>SLED 3</c:v>
                </c:pt>
                <c:pt idx="3">
                  <c:v>SLED 4</c:v>
                </c:pt>
                <c:pt idx="4">
                  <c:v>SLED 5</c:v>
                </c:pt>
                <c:pt idx="5">
                  <c:v>SLED 6</c:v>
                </c:pt>
                <c:pt idx="6">
                  <c:v>SLED 7</c:v>
                </c:pt>
                <c:pt idx="7">
                  <c:v>SLED 8</c:v>
                </c:pt>
                <c:pt idx="8">
                  <c:v>SLED 9</c:v>
                </c:pt>
                <c:pt idx="9">
                  <c:v>SLED 10</c:v>
                </c:pt>
                <c:pt idx="10">
                  <c:v>SLED 11</c:v>
                </c:pt>
                <c:pt idx="11">
                  <c:v>SLED 12</c:v>
                </c:pt>
                <c:pt idx="12">
                  <c:v>SLED 13</c:v>
                </c:pt>
                <c:pt idx="13">
                  <c:v>SLED 14</c:v>
                </c:pt>
                <c:pt idx="14">
                  <c:v>SLED 15</c:v>
                </c:pt>
                <c:pt idx="15">
                  <c:v>SLED 16</c:v>
                </c:pt>
                <c:pt idx="16">
                  <c:v>SLED 17</c:v>
                </c:pt>
                <c:pt idx="17">
                  <c:v>SLED 18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32</c:v>
                </c:pt>
                <c:pt idx="1">
                  <c:v>52</c:v>
                </c:pt>
                <c:pt idx="2">
                  <c:v>49</c:v>
                </c:pt>
                <c:pt idx="3">
                  <c:v>50</c:v>
                </c:pt>
                <c:pt idx="4">
                  <c:v>42</c:v>
                </c:pt>
                <c:pt idx="5">
                  <c:v>46</c:v>
                </c:pt>
                <c:pt idx="6">
                  <c:v>42</c:v>
                </c:pt>
                <c:pt idx="7">
                  <c:v>56</c:v>
                </c:pt>
                <c:pt idx="8">
                  <c:v>37</c:v>
                </c:pt>
                <c:pt idx="9">
                  <c:v>15</c:v>
                </c:pt>
                <c:pt idx="10">
                  <c:v>25</c:v>
                </c:pt>
                <c:pt idx="11">
                  <c:v>28</c:v>
                </c:pt>
                <c:pt idx="12">
                  <c:v>26</c:v>
                </c:pt>
                <c:pt idx="13">
                  <c:v>27</c:v>
                </c:pt>
                <c:pt idx="14">
                  <c:v>23</c:v>
                </c:pt>
                <c:pt idx="15">
                  <c:v>25</c:v>
                </c:pt>
                <c:pt idx="16">
                  <c:v>29</c:v>
                </c:pt>
                <c:pt idx="17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10E-4D6F-9FB0-BF02171686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021056"/>
        <c:axId val="85022592"/>
      </c:lineChart>
      <c:catAx>
        <c:axId val="8502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 baseline="0">
                <a:latin typeface="Goudy Old Style" pitchFamily="18" charset="0"/>
              </a:defRPr>
            </a:pPr>
            <a:endParaRPr lang="en-US"/>
          </a:p>
        </c:txPr>
        <c:crossAx val="85022592"/>
        <c:crosses val="autoZero"/>
        <c:auto val="1"/>
        <c:lblAlgn val="ctr"/>
        <c:lblOffset val="100"/>
        <c:noMultiLvlLbl val="0"/>
      </c:catAx>
      <c:valAx>
        <c:axId val="85022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021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1076774445747473"/>
          <c:w val="0.36672061825605184"/>
          <c:h val="0.842677165354330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layout>
                <c:manualLayout>
                  <c:x val="2.9265334888694469E-2"/>
                  <c:y val="4.4954207851678113E-2"/>
                </c:manualLayout>
              </c:layout>
              <c:tx>
                <c:rich>
                  <a:bodyPr/>
                  <a:lstStyle/>
                  <a:p>
                    <a:fld id="{A66FDFED-5D96-42FC-A7C8-30E20A6C48B4}" type="VALUE">
                      <a:rPr lang="en-US"/>
                      <a:pPr/>
                      <a:t>[VALUE]</a:t>
                    </a:fld>
                    <a:r>
                      <a:rPr lang="en-US" sz="1400" baseline="0" dirty="0"/>
                      <a:t>,</a:t>
                    </a:r>
                    <a:r>
                      <a:rPr lang="en-US" baseline="0" dirty="0"/>
                      <a:t> </a:t>
                    </a:r>
                    <a:fld id="{320E08AF-4626-484B-AD40-F2BD0F059F7D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D5A3-4EE8-87AF-F333115440E9}"/>
                </c:ext>
              </c:extLst>
            </c:dLbl>
            <c:dLbl>
              <c:idx val="1"/>
              <c:layout>
                <c:manualLayout>
                  <c:x val="-2.458588509769612E-2"/>
                  <c:y val="0.1139727480873401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A3-4EE8-87AF-F333115440E9}"/>
                </c:ext>
              </c:extLst>
            </c:dLbl>
            <c:dLbl>
              <c:idx val="2"/>
              <c:layout>
                <c:manualLayout>
                  <c:x val="-0.11537158549625741"/>
                  <c:y val="0.1788443066957055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5A3-4EE8-87AF-F333115440E9}"/>
                </c:ext>
              </c:extLst>
            </c:dLbl>
            <c:dLbl>
              <c:idx val="3"/>
              <c:layout>
                <c:manualLayout>
                  <c:x val="-0.1409281131525226"/>
                  <c:y val="9.627240743843187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A3-4EE8-87AF-F333115440E9}"/>
                </c:ext>
              </c:extLst>
            </c:dLbl>
            <c:dLbl>
              <c:idx val="4"/>
              <c:layout>
                <c:manualLayout>
                  <c:x val="-0.11111111111111113"/>
                  <c:y val="3.19849779415870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688271604938266E-2"/>
                      <c:h val="7.80141843971631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D5A3-4EE8-87AF-F333115440E9}"/>
                </c:ext>
              </c:extLst>
            </c:dLbl>
            <c:dLbl>
              <c:idx val="7"/>
              <c:layout>
                <c:manualLayout>
                  <c:x val="3.5006318654612616E-2"/>
                  <c:y val="-2.04492656503043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5A3-4EE8-87AF-F333115440E9}"/>
                </c:ext>
              </c:extLst>
            </c:dLbl>
            <c:dLbl>
              <c:idx val="8"/>
              <c:layout>
                <c:manualLayout>
                  <c:x val="9.4255006318654619E-2"/>
                  <c:y val="-2.117384263137320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5A3-4EE8-87AF-F333115440E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5A3-4EE8-87AF-F333115440E9}"/>
                </c:ext>
              </c:extLst>
            </c:dLbl>
            <c:dLbl>
              <c:idx val="10"/>
              <c:layout>
                <c:manualLayout>
                  <c:x val="0.12808641975308635"/>
                  <c:y val="2.03900709219858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641975308641972E-2"/>
                      <c:h val="7.09219858156028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D5A3-4EE8-87AF-F333115440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Sheet1!$A$2:$A$12</c:f>
              <c:strCache>
                <c:ptCount val="11"/>
                <c:pt idx="0">
                  <c:v>0-100 (61%)</c:v>
                </c:pt>
                <c:pt idx="1">
                  <c:v>101-200 (23%)</c:v>
                </c:pt>
                <c:pt idx="2">
                  <c:v>201-300 (10%)</c:v>
                </c:pt>
                <c:pt idx="3">
                  <c:v>301-400 (3%)</c:v>
                </c:pt>
                <c:pt idx="4">
                  <c:v>401-500 (2%)</c:v>
                </c:pt>
                <c:pt idx="5">
                  <c:v>501-600 (1%)</c:v>
                </c:pt>
                <c:pt idx="6">
                  <c:v>601-700 (1%)</c:v>
                </c:pt>
                <c:pt idx="7">
                  <c:v>701-800 (&lt;1%)</c:v>
                </c:pt>
                <c:pt idx="8">
                  <c:v>801-900 (&lt;1%)</c:v>
                </c:pt>
                <c:pt idx="9">
                  <c:v>901-1000 (0%)</c:v>
                </c:pt>
                <c:pt idx="10">
                  <c:v>1000+ (&lt;1%)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962</c:v>
                </c:pt>
                <c:pt idx="1">
                  <c:v>366</c:v>
                </c:pt>
                <c:pt idx="2">
                  <c:v>156</c:v>
                </c:pt>
                <c:pt idx="3">
                  <c:v>48</c:v>
                </c:pt>
                <c:pt idx="4">
                  <c:v>24</c:v>
                </c:pt>
                <c:pt idx="5">
                  <c:v>17</c:v>
                </c:pt>
                <c:pt idx="6">
                  <c:v>4</c:v>
                </c:pt>
                <c:pt idx="7">
                  <c:v>7</c:v>
                </c:pt>
                <c:pt idx="8">
                  <c:v>2</c:v>
                </c:pt>
                <c:pt idx="9">
                  <c:v>0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5A3-4EE8-87AF-F333115440E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030475357247093"/>
          <c:y val="0.12783576255095772"/>
          <c:w val="0.26808180227471601"/>
          <c:h val="0.85825766460043562"/>
        </c:manualLayout>
      </c:layout>
      <c:overlay val="0"/>
      <c:txPr>
        <a:bodyPr/>
        <a:lstStyle/>
        <a:p>
          <a:pPr>
            <a:defRPr sz="2200" b="1" baseline="0">
              <a:latin typeface="Goudy Old Style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1076774445747473"/>
          <c:w val="0.36672061825605196"/>
          <c:h val="0.842677165354330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layout>
                <c:manualLayout>
                  <c:x val="2.0061728395061731E-2"/>
                  <c:y val="-3.900709219858158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962; 61%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AE-4EC4-A224-61398C522E49}"/>
                </c:ext>
              </c:extLst>
            </c:dLbl>
            <c:dLbl>
              <c:idx val="1"/>
              <c:layout>
                <c:manualLayout>
                  <c:x val="0"/>
                  <c:y val="-0.12147791366504707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627; 39%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AE-4EC4-A224-61398C522E49}"/>
                </c:ext>
              </c:extLst>
            </c:dLbl>
            <c:dLbl>
              <c:idx val="2"/>
              <c:layout>
                <c:manualLayout>
                  <c:x val="-7.4074195586662769E-2"/>
                  <c:y val="2.12765957446808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AE-4EC4-A224-61398C522E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baseline="0">
                    <a:latin typeface="Goudy Old Style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0-100 (61%)</c:v>
                </c:pt>
                <c:pt idx="1">
                  <c:v>101+ (39%)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962</c:v>
                </c:pt>
                <c:pt idx="1">
                  <c:v>627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8AE-4EC4-A224-61398C522E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030475357247093"/>
          <c:y val="0.35833221645166696"/>
          <c:w val="0.26815203655098663"/>
          <c:h val="0.35825766460043557"/>
        </c:manualLayout>
      </c:layout>
      <c:overlay val="0"/>
      <c:txPr>
        <a:bodyPr/>
        <a:lstStyle/>
        <a:p>
          <a:pPr>
            <a:defRPr sz="2200" b="1" baseline="0">
              <a:latin typeface="Goudy Old Style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1076774445747473"/>
          <c:w val="0.36672061825605207"/>
          <c:h val="0.842677165354330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layout>
                <c:manualLayout>
                  <c:x val="0.13734567901234571"/>
                  <c:y val="-2.836879432624112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1,328;</a:t>
                    </a:r>
                  </a:p>
                  <a:p>
                    <a:r>
                      <a:rPr lang="en-US" dirty="0"/>
                      <a:t>84%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E43-4137-994E-355575955F83}"/>
                </c:ext>
              </c:extLst>
            </c:dLbl>
            <c:dLbl>
              <c:idx val="1"/>
              <c:layout>
                <c:manualLayout>
                  <c:x val="-1.0807208126761933E-2"/>
                  <c:y val="-1.15488356508628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43-4137-994E-355575955F83}"/>
                </c:ext>
              </c:extLst>
            </c:dLbl>
            <c:dLbl>
              <c:idx val="2"/>
              <c:layout>
                <c:manualLayout>
                  <c:x val="-7.4074195586662769E-2"/>
                  <c:y val="2.12765957446808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43-4137-994E-355575955F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baseline="0">
                    <a:latin typeface="Goudy Old Style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0-200 (84%)</c:v>
                </c:pt>
                <c:pt idx="1">
                  <c:v>201+ (16%)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 formatCode="#,##0">
                  <c:v>1328</c:v>
                </c:pt>
                <c:pt idx="1">
                  <c:v>261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43-4137-994E-355575955F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030475357247093"/>
          <c:y val="0.35833221645166696"/>
          <c:w val="0.26808180227471601"/>
          <c:h val="0.35825766460043557"/>
        </c:manualLayout>
      </c:layout>
      <c:overlay val="0"/>
      <c:txPr>
        <a:bodyPr/>
        <a:lstStyle/>
        <a:p>
          <a:pPr>
            <a:defRPr sz="2200" b="1" baseline="0">
              <a:latin typeface="Goudy Old Style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1076774445747473"/>
          <c:w val="0.36672061825605218"/>
          <c:h val="0.842677165354330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layout>
                <c:manualLayout>
                  <c:x val="0.21676010984738051"/>
                  <c:y val="-8.865304071033684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1,557; 98%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804-4F0E-B806-E79F1E3BFAA5}"/>
                </c:ext>
              </c:extLst>
            </c:dLbl>
            <c:dLbl>
              <c:idx val="1"/>
              <c:layout>
                <c:manualLayout>
                  <c:x val="-0.18981967531836313"/>
                  <c:y val="2.12765957446808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04-4F0E-B806-E79F1E3BFAA5}"/>
                </c:ext>
              </c:extLst>
            </c:dLbl>
            <c:dLbl>
              <c:idx val="2"/>
              <c:layout>
                <c:manualLayout>
                  <c:x val="-7.4074195586662769E-2"/>
                  <c:y val="2.12765957446808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804-4F0E-B806-E79F1E3BFA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baseline="0">
                    <a:latin typeface="Goudy Old Style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0-500 (98%)</c:v>
                </c:pt>
                <c:pt idx="1">
                  <c:v>501+ (2%)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1557</c:v>
                </c:pt>
                <c:pt idx="1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04-4F0E-B806-E79F1E3BFA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030475357247093"/>
          <c:y val="0.36187831574244794"/>
          <c:w val="0.26808180227471601"/>
          <c:h val="0.35825766460043557"/>
        </c:manualLayout>
      </c:layout>
      <c:overlay val="0"/>
      <c:txPr>
        <a:bodyPr/>
        <a:lstStyle/>
        <a:p>
          <a:pPr>
            <a:defRPr sz="2200" b="1" baseline="0">
              <a:latin typeface="Goudy Old Style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1076774445747473"/>
          <c:w val="0.36672061825605173"/>
          <c:h val="0.842677165354330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layout>
                <c:manualLayout>
                  <c:x val="2.0061728395061731E-2"/>
                  <c:y val="-3.9007092198581582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baseline="0" dirty="0">
                        <a:latin typeface="Goudy Old Style" pitchFamily="18" charset="0"/>
                      </a:rPr>
                      <a:t>81,929</a:t>
                    </a:r>
                    <a:r>
                      <a:rPr lang="en-US" dirty="0"/>
                      <a:t>; 44%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15-47E0-88FE-EB435CAA93A0}"/>
                </c:ext>
              </c:extLst>
            </c:dLbl>
            <c:dLbl>
              <c:idx val="1"/>
              <c:layout>
                <c:manualLayout>
                  <c:x val="-1.0807208126761933E-2"/>
                  <c:y val="-1.154883565086282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85,414; 46%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15-47E0-88FE-EB435CAA93A0}"/>
                </c:ext>
              </c:extLst>
            </c:dLbl>
            <c:dLbl>
              <c:idx val="2"/>
              <c:layout>
                <c:manualLayout>
                  <c:x val="-3.3950738796539301E-2"/>
                  <c:y val="-2.8368794326241141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baseline="0" dirty="0">
                        <a:latin typeface="Goudy Old Style" pitchFamily="18" charset="0"/>
                      </a:rPr>
                      <a:t>17,004</a:t>
                    </a:r>
                    <a:r>
                      <a:rPr lang="en-US" sz="2800" b="1" dirty="0"/>
                      <a:t>; 9%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695209973753282"/>
                      <c:h val="0.1497163120567375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7215-47E0-88FE-EB435CAA93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baseline="0">
                    <a:latin typeface="Goudy Old Style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Early Childhood Students (44%)</c:v>
                </c:pt>
                <c:pt idx="1">
                  <c:v>K-8 Students (46%)</c:v>
                </c:pt>
                <c:pt idx="2">
                  <c:v>9-12 Students (9%)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81929</c:v>
                </c:pt>
                <c:pt idx="1">
                  <c:v>85414</c:v>
                </c:pt>
                <c:pt idx="2">
                  <c:v>17004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15-47E0-88FE-EB435CAA93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0252697579469237"/>
          <c:y val="0.21294214552968146"/>
          <c:w val="0.29585958005249396"/>
          <c:h val="0.7837895794940527"/>
        </c:manualLayout>
      </c:layout>
      <c:overlay val="0"/>
      <c:txPr>
        <a:bodyPr/>
        <a:lstStyle/>
        <a:p>
          <a:pPr>
            <a:defRPr sz="2200" b="1" baseline="0">
              <a:latin typeface="Goudy Old Style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1076774445747473"/>
          <c:w val="0.36672061825605173"/>
          <c:h val="0.842677165354330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layout>
                <c:manualLayout>
                  <c:x val="4.7839506172839504E-2"/>
                  <c:y val="-2.1276595744680851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baseline="0" dirty="0">
                        <a:latin typeface="Goudy Old Style" pitchFamily="18" charset="0"/>
                      </a:rPr>
                      <a:t>6,010; 28%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435185185185185"/>
                      <c:h val="0.1497163120567375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D0A-4A37-ABB0-52F0532A985F}"/>
                </c:ext>
              </c:extLst>
            </c:dLbl>
            <c:dLbl>
              <c:idx val="1"/>
              <c:layout>
                <c:manualLayout>
                  <c:x val="6.4810075823855354E-2"/>
                  <c:y val="-0.3484285474953929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1,516; </a:t>
                    </a:r>
                    <a:fld id="{7FC2B932-0A0C-414A-B121-463D3C0195EF}" type="PERCENTAGE">
                      <a:rPr lang="en-US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D0A-4A37-ABB0-52F0532A985F}"/>
                </c:ext>
              </c:extLst>
            </c:dLbl>
            <c:dLbl>
              <c:idx val="2"/>
              <c:layout>
                <c:manualLayout>
                  <c:x val="0.12962938660445222"/>
                  <c:y val="-6.7375886524822695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baseline="0" dirty="0">
                        <a:latin typeface="Goudy Old Style" pitchFamily="18" charset="0"/>
                      </a:rPr>
                      <a:t>3,180; </a:t>
                    </a:r>
                  </a:p>
                  <a:p>
                    <a:r>
                      <a:rPr lang="en-US" sz="2800" b="1" baseline="0" dirty="0">
                        <a:latin typeface="Goudy Old Style" pitchFamily="18" charset="0"/>
                      </a:rPr>
                      <a:t>15%</a:t>
                    </a:r>
                    <a:endParaRPr lang="en-US" sz="2800" b="1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D0A-4A37-ABB0-52F0532A985F}"/>
                </c:ext>
              </c:extLst>
            </c:dLbl>
            <c:dLbl>
              <c:idx val="3"/>
              <c:layout>
                <c:manualLayout>
                  <c:x val="6.1729002624672132E-3"/>
                  <c:y val="-0.2517730496453900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11,042; 51%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993827160493828"/>
                      <c:h val="0.319929078014184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D0A-4A37-ABB0-52F0532A985F}"/>
                </c:ext>
              </c:extLst>
            </c:dLbl>
            <c:dLbl>
              <c:idx val="4"/>
              <c:layout>
                <c:manualLayout>
                  <c:x val="-2.0061728395061731E-2"/>
                  <c:y val="-0.145390070921985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9,233; 46%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D0A-4A37-ABB0-52F0532A98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baseline="0">
                    <a:latin typeface="Goudy Old Style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Rostered - Active (28%)</c:v>
                </c:pt>
                <c:pt idx="1">
                  <c:v>Rostered - Candidate (7%)</c:v>
                </c:pt>
                <c:pt idx="2">
                  <c:v>Rostered - Emeritus (15%)</c:v>
                </c:pt>
                <c:pt idx="3">
                  <c:v>Non-Rostered (51%)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6010</c:v>
                </c:pt>
                <c:pt idx="1">
                  <c:v>1516</c:v>
                </c:pt>
                <c:pt idx="2">
                  <c:v>3180</c:v>
                </c:pt>
                <c:pt idx="3">
                  <c:v>11042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D0A-4A37-ABB0-52F0532A98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030475357247071"/>
          <c:y val="0.21294214552968127"/>
          <c:w val="0.26808180227471601"/>
          <c:h val="0.7837895794940527"/>
        </c:manualLayout>
      </c:layout>
      <c:overlay val="0"/>
      <c:txPr>
        <a:bodyPr/>
        <a:lstStyle/>
        <a:p>
          <a:pPr>
            <a:defRPr sz="1800" b="1" baseline="0">
              <a:latin typeface="Goudy Old Style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1076774445747473"/>
          <c:w val="0.36672061825605173"/>
          <c:h val="0.842677165354330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layout>
                <c:manualLayout>
                  <c:x val="2.9320987654320996E-2"/>
                  <c:y val="0.16666666666666666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baseline="0" dirty="0">
                        <a:latin typeface="Goudy Old Style" pitchFamily="18" charset="0"/>
                      </a:rPr>
                      <a:t>10,706; 49%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79-424D-8F11-8DE548E574D1}"/>
                </c:ext>
              </c:extLst>
            </c:dLbl>
            <c:dLbl>
              <c:idx val="1"/>
              <c:layout>
                <c:manualLayout>
                  <c:x val="-1.2350418003305143E-2"/>
                  <c:y val="-0.167577204445189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baseline="0" dirty="0">
                        <a:latin typeface="Goudy Old Style" pitchFamily="18" charset="0"/>
                      </a:rPr>
                      <a:t>11,042; 51%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79-424D-8F11-8DE548E574D1}"/>
                </c:ext>
              </c:extLst>
            </c:dLbl>
            <c:dLbl>
              <c:idx val="2"/>
              <c:layout>
                <c:manualLayout>
                  <c:x val="-7.4074195586662769E-2"/>
                  <c:y val="2.12765957446808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879-424D-8F11-8DE548E57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baseline="0">
                    <a:latin typeface="Goudy Old Style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Rostered (49%)</c:v>
                </c:pt>
                <c:pt idx="1">
                  <c:v>Non-Rostered (51%)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10706</c:v>
                </c:pt>
                <c:pt idx="1">
                  <c:v>11042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79-424D-8F11-8DE548E574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0252697579469237"/>
          <c:y val="0.38315491148712821"/>
          <c:w val="0.29585958005249396"/>
          <c:h val="0.40081085608979738"/>
        </c:manualLayout>
      </c:layout>
      <c:overlay val="0"/>
      <c:txPr>
        <a:bodyPr/>
        <a:lstStyle/>
        <a:p>
          <a:pPr>
            <a:defRPr sz="2200" b="1" baseline="0">
              <a:latin typeface="Goudy Old Style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1076774445747473"/>
          <c:w val="0.3667206182560519"/>
          <c:h val="0.842677165354330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layout>
                <c:manualLayout>
                  <c:x val="7.098765432098765E-2"/>
                  <c:y val="6.6245323058021999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baseline="0" dirty="0">
                        <a:latin typeface="Goudy Old Style" pitchFamily="18" charset="0"/>
                      </a:rPr>
                      <a:t>6,010;</a:t>
                    </a:r>
                  </a:p>
                  <a:p>
                    <a:r>
                      <a:rPr lang="en-US" sz="2800" b="1" baseline="0" dirty="0">
                        <a:latin typeface="Goudy Old Style" pitchFamily="18" charset="0"/>
                      </a:rPr>
                      <a:t>28%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1D-4A87-A2E5-38F7C124B00C}"/>
                </c:ext>
              </c:extLst>
            </c:dLbl>
            <c:dLbl>
              <c:idx val="1"/>
              <c:layout>
                <c:manualLayout>
                  <c:x val="-3.8584985904539709E-2"/>
                  <c:y val="-4.1066063550566814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baseline="0" dirty="0">
                        <a:latin typeface="Goudy Old Style" pitchFamily="18" charset="0"/>
                      </a:rPr>
                      <a:t>15,738; 72%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1D-4A87-A2E5-38F7C124B00C}"/>
                </c:ext>
              </c:extLst>
            </c:dLbl>
            <c:dLbl>
              <c:idx val="2"/>
              <c:layout>
                <c:manualLayout>
                  <c:x val="-7.4074195586662769E-2"/>
                  <c:y val="2.12765957446808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1D-4A87-A2E5-38F7C124B0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baseline="0">
                    <a:latin typeface="Goudy Old Style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Rostered - Active (28%)</c:v>
                </c:pt>
                <c:pt idx="1">
                  <c:v>Other Rostered and Non-Rostered (72%)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6010</c:v>
                </c:pt>
                <c:pt idx="1">
                  <c:v>15738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1D-4A87-A2E5-38F7C124B0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474919801691502"/>
          <c:y val="0.34060171999776645"/>
          <c:w val="0.32363735783027131"/>
          <c:h val="0.439817948288379"/>
        </c:manualLayout>
      </c:layout>
      <c:overlay val="0"/>
      <c:txPr>
        <a:bodyPr/>
        <a:lstStyle/>
        <a:p>
          <a:pPr>
            <a:defRPr sz="2200" b="1" baseline="0">
              <a:latin typeface="Goudy Old Style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27F6E-87EA-462B-A086-53608A7EC109}" type="datetimeFigureOut">
              <a:rPr lang="en-US" smtClean="0"/>
              <a:pPr/>
              <a:t>7/9/2018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2814F-2598-4DBD-8EAF-8EA514A705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EEC5-416F-481C-92CD-D80121E81CF3}" type="datetimeFigureOut">
              <a:rPr lang="en-US" smtClean="0"/>
              <a:pPr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D9EF-E309-4079-9BAD-67168DD4EA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EEC5-416F-481C-92CD-D80121E81CF3}" type="datetimeFigureOut">
              <a:rPr lang="en-US" smtClean="0"/>
              <a:pPr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D9EF-E309-4079-9BAD-67168DD4EA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EEC5-416F-481C-92CD-D80121E81CF3}" type="datetimeFigureOut">
              <a:rPr lang="en-US" smtClean="0"/>
              <a:pPr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D9EF-E309-4079-9BAD-67168DD4EA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EEC5-416F-481C-92CD-D80121E81CF3}" type="datetimeFigureOut">
              <a:rPr lang="en-US" smtClean="0"/>
              <a:pPr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D9EF-E309-4079-9BAD-67168DD4EA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EEC5-416F-481C-92CD-D80121E81CF3}" type="datetimeFigureOut">
              <a:rPr lang="en-US" smtClean="0"/>
              <a:pPr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D9EF-E309-4079-9BAD-67168DD4EA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EEC5-416F-481C-92CD-D80121E81CF3}" type="datetimeFigureOut">
              <a:rPr lang="en-US" smtClean="0"/>
              <a:pPr/>
              <a:t>7/9/2018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D9EF-E309-4079-9BAD-67168DD4EA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EEC5-416F-481C-92CD-D80121E81CF3}" type="datetimeFigureOut">
              <a:rPr lang="en-US" smtClean="0"/>
              <a:pPr/>
              <a:t>7/9/2018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D9EF-E309-4079-9BAD-67168DD4EA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EEC5-416F-481C-92CD-D80121E81CF3}" type="datetimeFigureOut">
              <a:rPr lang="en-US" smtClean="0"/>
              <a:pPr/>
              <a:t>7/9/2018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D9EF-E309-4079-9BAD-67168DD4EA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EEC5-416F-481C-92CD-D80121E81CF3}" type="datetimeFigureOut">
              <a:rPr lang="en-US" smtClean="0"/>
              <a:pPr/>
              <a:t>7/9/2018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D9EF-E309-4079-9BAD-67168DD4EA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EEC5-416F-481C-92CD-D80121E81CF3}" type="datetimeFigureOut">
              <a:rPr lang="en-US" smtClean="0"/>
              <a:pPr/>
              <a:t>7/9/2018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D9EF-E309-4079-9BAD-67168DD4EA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EEC5-416F-481C-92CD-D80121E81CF3}" type="datetimeFigureOut">
              <a:rPr lang="en-US" smtClean="0"/>
              <a:pPr/>
              <a:t>7/9/2018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D9EF-E309-4079-9BAD-67168DD4EA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1EEC5-416F-481C-92CD-D80121E81CF3}" type="datetimeFigureOut">
              <a:rPr lang="en-US" smtClean="0"/>
              <a:pPr/>
              <a:t>7/9/2018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0D9EF-E309-4079-9BAD-67168DD4EA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LCMS School Ministry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8229600" cy="3048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Goudy Old Style" pitchFamily="18" charset="0"/>
              </a:rPr>
              <a:t>GOSPEL Conference</a:t>
            </a:r>
          </a:p>
          <a:p>
            <a:r>
              <a:rPr lang="en-US" sz="3600" dirty="0">
                <a:solidFill>
                  <a:schemeClr val="tx1"/>
                </a:solidFill>
                <a:latin typeface="Goudy Old Style" pitchFamily="18" charset="0"/>
              </a:rPr>
              <a:t>July 11 – 13, 2018</a:t>
            </a:r>
          </a:p>
          <a:p>
            <a:r>
              <a:rPr lang="en-US" sz="3600" dirty="0">
                <a:solidFill>
                  <a:schemeClr val="tx1"/>
                </a:solidFill>
                <a:latin typeface="Goudy Old Style" pitchFamily="18" charset="0"/>
              </a:rPr>
              <a:t>Temecula, California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2050" name="Group 2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2051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School Ministry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>
            <a:normAutofit fontScale="92500" lnSpcReduction="20000"/>
          </a:bodyPr>
          <a:lstStyle/>
          <a:p>
            <a:r>
              <a:rPr lang="en-US" sz="3800" dirty="0">
                <a:latin typeface="Goudy Old Style" pitchFamily="18" charset="0"/>
              </a:rPr>
              <a:t>Resources (Current)</a:t>
            </a:r>
          </a:p>
          <a:p>
            <a:pPr lvl="1"/>
            <a:r>
              <a:rPr lang="en-US" sz="3000" dirty="0">
                <a:latin typeface="Goudy Old Style" pitchFamily="18" charset="0"/>
              </a:rPr>
              <a:t>Chapel Talks 2018-2019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National Lutheran Schools Week 2019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School Ministry Mailing</a:t>
            </a:r>
          </a:p>
          <a:p>
            <a:r>
              <a:rPr lang="en-US" sz="3800" dirty="0">
                <a:latin typeface="Goudy Old Style" pitchFamily="18" charset="0"/>
              </a:rPr>
              <a:t>Resources (Future)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Administrators Handbook Series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Upcoming Themes</a:t>
            </a:r>
          </a:p>
          <a:p>
            <a:r>
              <a:rPr lang="en-US" sz="3800" dirty="0">
                <a:latin typeface="Goudy Old Style" pitchFamily="18" charset="0"/>
              </a:rPr>
              <a:t>What Else Do You Need?</a:t>
            </a:r>
          </a:p>
          <a:p>
            <a:pPr lvl="1"/>
            <a:endParaRPr lang="en-US" sz="3400" dirty="0">
              <a:latin typeface="Goudy Old Style" pitchFamily="18" charset="0"/>
            </a:endParaRP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2113198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School Ministry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Goudy Old Style" pitchFamily="18" charset="0"/>
              </a:rPr>
              <a:t>LuthEd.org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Resources, “News”, and Premium Services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District Login: “LCMS”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NLSA Commissioner Login: “nlsaNAC”</a:t>
            </a:r>
          </a:p>
          <a:p>
            <a:r>
              <a:rPr lang="en-US" sz="3800" dirty="0">
                <a:latin typeface="Goudy Old Style" pitchFamily="18" charset="0"/>
              </a:rPr>
              <a:t>Social Media (FB, Twitter, etc.)</a:t>
            </a: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3217974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CWU and CMIF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Goudy Old Style" pitchFamily="18" charset="0"/>
              </a:rPr>
              <a:t>CWU and CMIF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Annual Rosters Communication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Combined Data Entry (CWU)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Tasks for District Offices</a:t>
            </a:r>
          </a:p>
          <a:p>
            <a:r>
              <a:rPr lang="en-US" sz="3800" dirty="0">
                <a:latin typeface="Goudy Old Style" pitchFamily="18" charset="0"/>
              </a:rPr>
              <a:t>CMIF/CWU Questions</a:t>
            </a: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latin typeface="Goudy Old Style" pitchFamily="18" charset="0"/>
              </a:rPr>
              <a:t>District Technology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10600" cy="412591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Goudy Old Style" pitchFamily="18" charset="0"/>
              </a:rPr>
              <a:t>District Technology Fee</a:t>
            </a:r>
          </a:p>
          <a:p>
            <a:pPr lvl="1"/>
            <a:r>
              <a:rPr lang="en-US" sz="3200" dirty="0">
                <a:latin typeface="Goudy Old Style" pitchFamily="18" charset="0"/>
              </a:rPr>
              <a:t>Updated Payment Schedule</a:t>
            </a:r>
          </a:p>
          <a:p>
            <a:pPr lvl="1"/>
            <a:r>
              <a:rPr lang="en-US" sz="3200" dirty="0">
                <a:latin typeface="Goudy Old Style" pitchFamily="18" charset="0"/>
              </a:rPr>
              <a:t>Fee Remains $500 for 2019</a:t>
            </a:r>
          </a:p>
          <a:p>
            <a:r>
              <a:rPr lang="en-US" sz="3600" dirty="0">
                <a:latin typeface="Goudy Old Style" pitchFamily="18" charset="0"/>
              </a:rPr>
              <a:t>District Technology Observations &amp; Needs</a:t>
            </a:r>
            <a:endParaRPr lang="en-US" dirty="0">
              <a:latin typeface="Goudy Old Style" pitchFamily="18" charset="0"/>
            </a:endParaRPr>
          </a:p>
          <a:p>
            <a:r>
              <a:rPr lang="en-US" sz="3600" dirty="0">
                <a:latin typeface="Goudy Old Style" pitchFamily="18" charset="0"/>
              </a:rPr>
              <a:t>District Websites Review</a:t>
            </a: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2115696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LED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1072896"/>
            <a:ext cx="1661814" cy="1416088"/>
          </a:xfrm>
          <a:prstGeom prst="rect">
            <a:avLst/>
          </a:prstGeom>
        </p:spPr>
      </p:pic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8" name="Picture 7" descr="LSCS_green-gra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6704" y="3739896"/>
            <a:ext cx="2520696" cy="1136904"/>
          </a:xfrm>
          <a:prstGeom prst="rect">
            <a:avLst/>
          </a:prstGeom>
        </p:spPr>
      </p:pic>
      <p:pic>
        <p:nvPicPr>
          <p:cNvPr id="9" name="Picture 8" descr="NLSA_green-gra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3739896"/>
            <a:ext cx="2581656" cy="1094232"/>
          </a:xfrm>
          <a:prstGeom prst="rect">
            <a:avLst/>
          </a:prstGeom>
        </p:spPr>
      </p:pic>
      <p:pic>
        <p:nvPicPr>
          <p:cNvPr id="10" name="Picture 9" descr="SLED_green-gray_CMYK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24600" y="3739896"/>
            <a:ext cx="2417064" cy="1136904"/>
          </a:xfrm>
          <a:prstGeom prst="rect">
            <a:avLst/>
          </a:prstGeom>
        </p:spPr>
      </p:pic>
      <p:pic>
        <p:nvPicPr>
          <p:cNvPr id="11" name="Picture 10" descr="LSCS_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429000" y="1225296"/>
            <a:ext cx="2197025" cy="1007448"/>
          </a:xfrm>
          <a:prstGeom prst="rect">
            <a:avLst/>
          </a:prstGeom>
        </p:spPr>
      </p:pic>
      <p:pic>
        <p:nvPicPr>
          <p:cNvPr id="12" name="Picture 11" descr="nlsa1color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38200" y="1377696"/>
            <a:ext cx="2141971" cy="986251"/>
          </a:xfrm>
          <a:prstGeom prst="rect">
            <a:avLst/>
          </a:prstGeom>
        </p:spPr>
      </p:pic>
      <p:sp>
        <p:nvSpPr>
          <p:cNvPr id="14" name="Down Arrow 13"/>
          <p:cNvSpPr/>
          <p:nvPr/>
        </p:nvSpPr>
        <p:spPr>
          <a:xfrm>
            <a:off x="1143000" y="2825496"/>
            <a:ext cx="1447800" cy="533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3886200" y="2825496"/>
            <a:ext cx="1447800" cy="533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6705600" y="2825496"/>
            <a:ext cx="1447800" cy="533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b="1" dirty="0">
                <a:latin typeface="Goudy Old Style" pitchFamily="18" charset="0"/>
              </a:rPr>
              <a:t>School Ministry</a:t>
            </a:r>
            <a:br>
              <a:rPr lang="en-US" sz="11500" b="1" dirty="0">
                <a:latin typeface="Goudy Old Style" pitchFamily="18" charset="0"/>
              </a:rPr>
            </a:br>
            <a:r>
              <a:rPr lang="en-US" sz="11500" b="1" dirty="0">
                <a:latin typeface="Goudy Old Style" pitchFamily="18" charset="0"/>
              </a:rPr>
              <a:t>Q &amp; A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2051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719197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1934163" y="1447800"/>
            <a:ext cx="5275675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Data Sets and Disclaimers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2209801"/>
            <a:ext cx="8229600" cy="36576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Goudy Old Style" pitchFamily="18" charset="0"/>
              </a:rPr>
              <a:t>The following statistical analysis comes from data reported on the 2017-2018 </a:t>
            </a:r>
            <a:r>
              <a:rPr lang="en-US" i="1" dirty="0">
                <a:latin typeface="Goudy Old Style" pitchFamily="18" charset="0"/>
              </a:rPr>
              <a:t>Early Childhood and School Statistical Report </a:t>
            </a:r>
            <a:r>
              <a:rPr lang="en-US" dirty="0">
                <a:latin typeface="Goudy Old Style" pitchFamily="18" charset="0"/>
              </a:rPr>
              <a:t>and from official school data submitted to the LCMS Office of Rosters and Statistics.</a:t>
            </a:r>
          </a:p>
          <a:p>
            <a:r>
              <a:rPr lang="en-US" dirty="0">
                <a:latin typeface="Goudy Old Style" pitchFamily="18" charset="0"/>
              </a:rPr>
              <a:t>Data from the </a:t>
            </a:r>
            <a:r>
              <a:rPr lang="en-US" i="1" dirty="0">
                <a:latin typeface="Goudy Old Style" pitchFamily="18" charset="0"/>
              </a:rPr>
              <a:t>Early Childhood and School Statistical Report </a:t>
            </a:r>
            <a:r>
              <a:rPr lang="en-US" dirty="0">
                <a:latin typeface="Goudy Old Style" pitchFamily="18" charset="0"/>
              </a:rPr>
              <a:t>represents an 81% submission rate from Lutheran Schools and does not include the 19% which chose not to submit their data.</a:t>
            </a:r>
          </a:p>
        </p:txBody>
      </p:sp>
    </p:spTree>
    <p:extLst>
      <p:ext uri="{BB962C8B-B14F-4D97-AF65-F5344CB8AC3E}">
        <p14:creationId xmlns:p14="http://schemas.microsoft.com/office/powerpoint/2010/main" val="469972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3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1016027" y="1447800"/>
            <a:ext cx="7111947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Current Numbers (Schools by Type)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10200" y="1924878"/>
            <a:ext cx="30531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Goudy Old Style" pitchFamily="18" charset="0"/>
              </a:rPr>
              <a:t>Total Schools: 1,992</a:t>
            </a:r>
          </a:p>
        </p:txBody>
      </p:sp>
    </p:spTree>
    <p:extLst>
      <p:ext uri="{BB962C8B-B14F-4D97-AF65-F5344CB8AC3E}">
        <p14:creationId xmlns:p14="http://schemas.microsoft.com/office/powerpoint/2010/main" val="29543766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3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1110860" y="1447800"/>
            <a:ext cx="692228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Current Numbers (Schools by Size)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1924878"/>
            <a:ext cx="25841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Goudy Old Style" pitchFamily="18" charset="0"/>
              </a:rPr>
              <a:t>Reporting: 1,589</a:t>
            </a:r>
          </a:p>
        </p:txBody>
      </p:sp>
    </p:spTree>
    <p:extLst>
      <p:ext uri="{BB962C8B-B14F-4D97-AF65-F5344CB8AC3E}">
        <p14:creationId xmlns:p14="http://schemas.microsoft.com/office/powerpoint/2010/main" val="79081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3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1110860" y="1447800"/>
            <a:ext cx="692228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Current Numbers (Schools by Size)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1924878"/>
            <a:ext cx="25841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Goudy Old Style" pitchFamily="18" charset="0"/>
              </a:rPr>
              <a:t>Reporting: 1,589</a:t>
            </a:r>
          </a:p>
        </p:txBody>
      </p:sp>
    </p:spTree>
    <p:extLst>
      <p:ext uri="{BB962C8B-B14F-4D97-AF65-F5344CB8AC3E}">
        <p14:creationId xmlns:p14="http://schemas.microsoft.com/office/powerpoint/2010/main" val="2815525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Goudy Old Style" pitchFamily="18" charset="0"/>
              </a:rPr>
              <a:t>School Ministry Office Update</a:t>
            </a:r>
          </a:p>
          <a:p>
            <a:r>
              <a:rPr lang="en-US" sz="3800" dirty="0">
                <a:latin typeface="Goudy Old Style" pitchFamily="18" charset="0"/>
              </a:rPr>
              <a:t>NLSA Update</a:t>
            </a:r>
          </a:p>
          <a:p>
            <a:r>
              <a:rPr lang="en-US" sz="3800" dirty="0">
                <a:latin typeface="Goudy Old Style" pitchFamily="18" charset="0"/>
              </a:rPr>
              <a:t>School Ministry Resources</a:t>
            </a:r>
          </a:p>
          <a:p>
            <a:r>
              <a:rPr lang="en-US" sz="3800" dirty="0">
                <a:latin typeface="Goudy Old Style" pitchFamily="18" charset="0"/>
              </a:rPr>
              <a:t>CWU / CMIF / Questions</a:t>
            </a:r>
          </a:p>
          <a:p>
            <a:r>
              <a:rPr lang="en-US" sz="3800" dirty="0">
                <a:latin typeface="Goudy Old Style" pitchFamily="18" charset="0"/>
              </a:rPr>
              <a:t>District Technology Discussion</a:t>
            </a:r>
          </a:p>
          <a:p>
            <a:r>
              <a:rPr lang="en-US" sz="3800" dirty="0">
                <a:latin typeface="Goudy Old Style" pitchFamily="18" charset="0"/>
              </a:rPr>
              <a:t>2017 - 2018 School Statistics</a:t>
            </a: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3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1110860" y="1447800"/>
            <a:ext cx="692228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Current Numbers (Schools by Size)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1924878"/>
            <a:ext cx="25841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Goudy Old Style" pitchFamily="18" charset="0"/>
              </a:rPr>
              <a:t>Reporting: 1,589</a:t>
            </a:r>
          </a:p>
        </p:txBody>
      </p:sp>
    </p:spTree>
    <p:extLst>
      <p:ext uri="{BB962C8B-B14F-4D97-AF65-F5344CB8AC3E}">
        <p14:creationId xmlns:p14="http://schemas.microsoft.com/office/powerpoint/2010/main" val="1743259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3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1110860" y="1447800"/>
            <a:ext cx="692228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Current Numbers (Schools by Size)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1924878"/>
            <a:ext cx="25841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Goudy Old Style" pitchFamily="18" charset="0"/>
              </a:rPr>
              <a:t>Reporting: 1,589</a:t>
            </a:r>
          </a:p>
        </p:txBody>
      </p:sp>
    </p:spTree>
    <p:extLst>
      <p:ext uri="{BB962C8B-B14F-4D97-AF65-F5344CB8AC3E}">
        <p14:creationId xmlns:p14="http://schemas.microsoft.com/office/powerpoint/2010/main" val="13519320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3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910132" y="1447800"/>
            <a:ext cx="7323736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Current Numbers (Students by Type)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1924878"/>
            <a:ext cx="29124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Goudy Old Style" pitchFamily="18" charset="0"/>
              </a:rPr>
              <a:t>Reporting: 184,347</a:t>
            </a:r>
          </a:p>
        </p:txBody>
      </p:sp>
    </p:spTree>
    <p:extLst>
      <p:ext uri="{BB962C8B-B14F-4D97-AF65-F5344CB8AC3E}">
        <p14:creationId xmlns:p14="http://schemas.microsoft.com/office/powerpoint/2010/main" val="40291664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438305" y="1447800"/>
            <a:ext cx="8267391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Current Numbers (Students by Ethnicity)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1924878"/>
            <a:ext cx="28993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Goudy Old Style" pitchFamily="18" charset="0"/>
              </a:rPr>
              <a:t>Reporting: 176,542</a:t>
            </a:r>
          </a:p>
        </p:txBody>
      </p:sp>
      <p:graphicFrame>
        <p:nvGraphicFramePr>
          <p:cNvPr id="11" name="Content Placeholder 10"/>
          <p:cNvGraphicFramePr>
            <a:graphicFrameLocks/>
          </p:cNvGraphicFramePr>
          <p:nvPr>
            <p:extLst/>
          </p:nvPr>
        </p:nvGraphicFramePr>
        <p:xfrm>
          <a:off x="457201" y="2658658"/>
          <a:ext cx="8229607" cy="252294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142999">
                  <a:extLst>
                    <a:ext uri="{9D8B030D-6E8A-4147-A177-3AD203B41FA5}">
                      <a16:colId xmlns:a16="http://schemas.microsoft.com/office/drawing/2014/main" val="68830651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33554963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25641034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21936247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027912914"/>
                    </a:ext>
                  </a:extLst>
                </a:gridCol>
                <a:gridCol w="914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American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Indian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Asian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Black or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African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 American</a:t>
                      </a:r>
                      <a:endParaRPr lang="en-US" sz="18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Hispanic or Latino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White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Two or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 More Races</a:t>
                      </a:r>
                      <a:endParaRPr lang="en-US" sz="18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Native Hawaiian/Pacific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 Islander</a:t>
                      </a:r>
                      <a:endParaRPr lang="en-US" sz="18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Other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285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876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8,611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12,072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10,426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132,099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8,800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581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3,077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93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&lt;1%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5%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7%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6%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75%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5%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&lt;1%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2%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936340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5781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3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1533380" y="1447800"/>
            <a:ext cx="6077241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Current Numbers (Educators)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1924878"/>
            <a:ext cx="35100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Goudy Old Style" pitchFamily="18" charset="0"/>
              </a:rPr>
              <a:t>Total Educators: 21,748</a:t>
            </a:r>
          </a:p>
        </p:txBody>
      </p:sp>
    </p:spTree>
    <p:extLst>
      <p:ext uri="{BB962C8B-B14F-4D97-AF65-F5344CB8AC3E}">
        <p14:creationId xmlns:p14="http://schemas.microsoft.com/office/powerpoint/2010/main" val="13875453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3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1046869" y="1447800"/>
            <a:ext cx="7050263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Current Numbers (Educators cont.)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1924878"/>
            <a:ext cx="35100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Goudy Old Style" pitchFamily="18" charset="0"/>
              </a:rPr>
              <a:t>Total Educators: 21,748</a:t>
            </a:r>
          </a:p>
        </p:txBody>
      </p:sp>
    </p:spTree>
    <p:extLst>
      <p:ext uri="{BB962C8B-B14F-4D97-AF65-F5344CB8AC3E}">
        <p14:creationId xmlns:p14="http://schemas.microsoft.com/office/powerpoint/2010/main" val="29988636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3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1046869" y="1447800"/>
            <a:ext cx="7050263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Current Numbers (Educators cont.)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1924878"/>
            <a:ext cx="35100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Goudy Old Style" pitchFamily="18" charset="0"/>
              </a:rPr>
              <a:t>Total Educators: 21,748</a:t>
            </a:r>
          </a:p>
        </p:txBody>
      </p:sp>
    </p:spTree>
    <p:extLst>
      <p:ext uri="{BB962C8B-B14F-4D97-AF65-F5344CB8AC3E}">
        <p14:creationId xmlns:p14="http://schemas.microsoft.com/office/powerpoint/2010/main" val="14291526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3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-29312" y="1447800"/>
            <a:ext cx="92026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600" dirty="0">
                <a:solidFill>
                  <a:prstClr val="black"/>
                </a:solidFill>
                <a:latin typeface="Goudy Old Style" pitchFamily="18" charset="0"/>
              </a:rPr>
              <a:t>Current Numbers (Student Church Membership)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1924878"/>
            <a:ext cx="3558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Goudy Old Style" pitchFamily="18" charset="0"/>
              </a:rPr>
              <a:t>Total Students: 169,282</a:t>
            </a:r>
          </a:p>
        </p:txBody>
      </p:sp>
    </p:spTree>
    <p:extLst>
      <p:ext uri="{BB962C8B-B14F-4D97-AF65-F5344CB8AC3E}">
        <p14:creationId xmlns:p14="http://schemas.microsoft.com/office/powerpoint/2010/main" val="41262463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3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-39583" y="1447800"/>
            <a:ext cx="9223167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500" dirty="0">
                <a:solidFill>
                  <a:prstClr val="black"/>
                </a:solidFill>
                <a:latin typeface="Goudy Old Style" pitchFamily="18" charset="0"/>
              </a:rPr>
              <a:t>Current Numbers (Student Lutheran Membership)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1924878"/>
            <a:ext cx="3558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Goudy Old Style" pitchFamily="18" charset="0"/>
              </a:rPr>
              <a:t>Total Students: 169,282</a:t>
            </a:r>
          </a:p>
        </p:txBody>
      </p:sp>
    </p:spTree>
    <p:extLst>
      <p:ext uri="{BB962C8B-B14F-4D97-AF65-F5344CB8AC3E}">
        <p14:creationId xmlns:p14="http://schemas.microsoft.com/office/powerpoint/2010/main" val="11180373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835272" y="1447800"/>
            <a:ext cx="7473456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Current Numbers (Funding Support)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438400"/>
          <a:ext cx="8229600" cy="23622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11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Congregational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 Support</a:t>
                      </a:r>
                      <a:endParaRPr lang="en-US" sz="28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Tuition and Fees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Other 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Sources</a:t>
                      </a:r>
                      <a:endParaRPr lang="en-US" sz="28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110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20%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68%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9%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81000" y="4800600"/>
            <a:ext cx="876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lvl="0" indent="-173038">
              <a:spcBef>
                <a:spcPct val="20000"/>
              </a:spcBef>
            </a:pPr>
            <a:r>
              <a:rPr lang="en-US" sz="2800" i="1" dirty="0">
                <a:solidFill>
                  <a:prstClr val="black"/>
                </a:solidFill>
                <a:latin typeface="Goudy Old Style" pitchFamily="18" charset="0"/>
              </a:rPr>
              <a:t>*Note: These numbers represent an average of overall percentages submitted by schools for each individual response.</a:t>
            </a:r>
          </a:p>
        </p:txBody>
      </p:sp>
    </p:spTree>
    <p:extLst>
      <p:ext uri="{BB962C8B-B14F-4D97-AF65-F5344CB8AC3E}">
        <p14:creationId xmlns:p14="http://schemas.microsoft.com/office/powerpoint/2010/main" val="1599276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latin typeface="Goudy Old Style" pitchFamily="18" charset="0"/>
              </a:rPr>
              <a:t>School Ministry Office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10600" cy="3962400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Goudy Old Style" pitchFamily="18" charset="0"/>
              </a:rPr>
              <a:t>Terry Schmidt – Retired 7/2/2018</a:t>
            </a:r>
          </a:p>
          <a:p>
            <a:r>
              <a:rPr lang="en-US" sz="3800" dirty="0">
                <a:latin typeface="Goudy Old Style" pitchFamily="18" charset="0"/>
              </a:rPr>
              <a:t>New Director Search is Underway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Initial Interviews Completed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Second Interviews Schedule for Early August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Call to be Issued by End of August</a:t>
            </a:r>
          </a:p>
          <a:p>
            <a:pPr lvl="1"/>
            <a:endParaRPr lang="en-US" sz="3400" dirty="0">
              <a:latin typeface="Goudy Old Style" pitchFamily="18" charset="0"/>
            </a:endParaRP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8083113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835272" y="1447800"/>
            <a:ext cx="7473456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Current Numbers (Funding Support)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457201" y="2155070"/>
          <a:ext cx="8229600" cy="2684199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688306510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Grade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 Level</a:t>
                      </a:r>
                      <a:endParaRPr lang="en-US" sz="20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Congregational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 Support</a:t>
                      </a:r>
                      <a:endParaRPr lang="en-US" sz="20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Tuition and Fees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Other 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Sources</a:t>
                      </a:r>
                      <a:endParaRPr lang="en-US" sz="20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28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Early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 Childhood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19%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69%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8%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93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Elementary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31%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56%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11%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936340182"/>
                  </a:ext>
                </a:extLst>
              </a:tr>
              <a:tr h="64893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High School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11%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63%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27%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64585332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81000" y="4800600"/>
            <a:ext cx="876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lvl="0" indent="-173038">
              <a:spcBef>
                <a:spcPct val="20000"/>
              </a:spcBef>
            </a:pPr>
            <a:r>
              <a:rPr lang="en-US" sz="2800" i="1" dirty="0">
                <a:solidFill>
                  <a:prstClr val="black"/>
                </a:solidFill>
                <a:latin typeface="Goudy Old Style" pitchFamily="18" charset="0"/>
              </a:rPr>
              <a:t>*Note: These numbers represent an average of overall percentages submitted by schools for each individual response.</a:t>
            </a:r>
          </a:p>
        </p:txBody>
      </p:sp>
    </p:spTree>
    <p:extLst>
      <p:ext uri="{BB962C8B-B14F-4D97-AF65-F5344CB8AC3E}">
        <p14:creationId xmlns:p14="http://schemas.microsoft.com/office/powerpoint/2010/main" val="21474076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797349" y="1447800"/>
            <a:ext cx="7549311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Current Numbers (Before/After Care)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438400"/>
          <a:ext cx="8229600" cy="27432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11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Number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 of Schools with a “Before School Program”</a:t>
                      </a:r>
                      <a:endParaRPr lang="en-US" sz="24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Number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 of Schools with an “After School Program”</a:t>
                      </a:r>
                      <a:endParaRPr lang="en-US" sz="24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Number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 of Schools with a “Year-Round Program”</a:t>
                      </a:r>
                      <a:endParaRPr lang="en-US" sz="24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110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823 </a:t>
                      </a:r>
                    </a:p>
                    <a:p>
                      <a:pPr algn="ctr"/>
                      <a:r>
                        <a:rPr lang="en-US" sz="48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(52%)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908</a:t>
                      </a:r>
                      <a:br>
                        <a:rPr lang="en-US" sz="48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</a:br>
                      <a:r>
                        <a:rPr lang="en-US" sz="48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(57%)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436</a:t>
                      </a:r>
                    </a:p>
                    <a:p>
                      <a:pPr algn="ctr"/>
                      <a:r>
                        <a:rPr lang="en-US" sz="48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(28%)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2740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3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1961863" y="1447800"/>
            <a:ext cx="5220275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Current Numbers (NLSA)</a:t>
            </a:r>
          </a:p>
        </p:txBody>
      </p:sp>
    </p:spTree>
    <p:extLst>
      <p:ext uri="{BB962C8B-B14F-4D97-AF65-F5344CB8AC3E}">
        <p14:creationId xmlns:p14="http://schemas.microsoft.com/office/powerpoint/2010/main" val="1959722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0" y="2362200"/>
          <a:ext cx="30480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1110860" y="1447800"/>
            <a:ext cx="6879897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Current Numbers (NLSA By Type)</a:t>
            </a:r>
          </a:p>
        </p:txBody>
      </p:sp>
      <p:graphicFrame>
        <p:nvGraphicFramePr>
          <p:cNvPr id="11" name="Content Placeholder 8"/>
          <p:cNvGraphicFramePr>
            <a:graphicFrameLocks/>
          </p:cNvGraphicFramePr>
          <p:nvPr>
            <p:extLst/>
          </p:nvPr>
        </p:nvGraphicFramePr>
        <p:xfrm>
          <a:off x="3048000" y="2362200"/>
          <a:ext cx="30480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ontent Placeholder 8"/>
          <p:cNvGraphicFramePr>
            <a:graphicFrameLocks/>
          </p:cNvGraphicFramePr>
          <p:nvPr>
            <p:extLst/>
          </p:nvPr>
        </p:nvGraphicFramePr>
        <p:xfrm>
          <a:off x="6096000" y="2362200"/>
          <a:ext cx="30480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Rectangle 12"/>
          <p:cNvSpPr/>
          <p:nvPr/>
        </p:nvSpPr>
        <p:spPr>
          <a:xfrm>
            <a:off x="209011" y="2526268"/>
            <a:ext cx="2519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b="1" dirty="0">
                <a:solidFill>
                  <a:prstClr val="black"/>
                </a:solidFill>
                <a:latin typeface="Goudy Old Style" pitchFamily="18" charset="0"/>
              </a:rPr>
              <a:t>Early Childhood Centers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05200" y="2526268"/>
            <a:ext cx="2043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b="1" dirty="0">
                <a:solidFill>
                  <a:prstClr val="black"/>
                </a:solidFill>
                <a:latin typeface="Goudy Old Style" pitchFamily="18" charset="0"/>
              </a:rPr>
              <a:t>Elementary Schools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696783" y="2526268"/>
            <a:ext cx="1418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b="1" dirty="0">
                <a:solidFill>
                  <a:prstClr val="black"/>
                </a:solidFill>
                <a:latin typeface="Goudy Old Style" pitchFamily="18" charset="0"/>
              </a:rPr>
              <a:t>High Schools</a:t>
            </a:r>
          </a:p>
        </p:txBody>
      </p:sp>
    </p:spTree>
    <p:extLst>
      <p:ext uri="{BB962C8B-B14F-4D97-AF65-F5344CB8AC3E}">
        <p14:creationId xmlns:p14="http://schemas.microsoft.com/office/powerpoint/2010/main" val="9760279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3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187790" y="1447800"/>
            <a:ext cx="8768426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Trend: 2005-2018 Number of Schools (Total)</a:t>
            </a:r>
          </a:p>
        </p:txBody>
      </p:sp>
    </p:spTree>
    <p:extLst>
      <p:ext uri="{BB962C8B-B14F-4D97-AF65-F5344CB8AC3E}">
        <p14:creationId xmlns:p14="http://schemas.microsoft.com/office/powerpoint/2010/main" val="24637019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3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-108703" y="1447800"/>
            <a:ext cx="936141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Trend: 2005-2018 Number of Schools (By Type)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05000" y="3547646"/>
            <a:ext cx="22288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1600" dirty="0">
                <a:solidFill>
                  <a:prstClr val="black"/>
                </a:solidFill>
                <a:latin typeface="Goudy Old Style" pitchFamily="18" charset="0"/>
              </a:rPr>
              <a:t>Early Childhood Centers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05000" y="4343400"/>
            <a:ext cx="18406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1600" dirty="0">
                <a:solidFill>
                  <a:prstClr val="black"/>
                </a:solidFill>
                <a:latin typeface="Goudy Old Style" pitchFamily="18" charset="0"/>
              </a:rPr>
              <a:t>Elementary Schools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05000" y="4766846"/>
            <a:ext cx="12668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1600" dirty="0">
                <a:solidFill>
                  <a:prstClr val="black"/>
                </a:solidFill>
                <a:latin typeface="Goudy Old Style" pitchFamily="18" charset="0"/>
              </a:rPr>
              <a:t>High Schools</a:t>
            </a:r>
          </a:p>
        </p:txBody>
      </p:sp>
    </p:spTree>
    <p:extLst>
      <p:ext uri="{BB962C8B-B14F-4D97-AF65-F5344CB8AC3E}">
        <p14:creationId xmlns:p14="http://schemas.microsoft.com/office/powerpoint/2010/main" val="6463813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3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99368" y="1447800"/>
            <a:ext cx="894527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Trend: 1984-2017 Number of EC/EL Schools</a:t>
            </a:r>
          </a:p>
        </p:txBody>
      </p:sp>
    </p:spTree>
    <p:extLst>
      <p:ext uri="{BB962C8B-B14F-4D97-AF65-F5344CB8AC3E}">
        <p14:creationId xmlns:p14="http://schemas.microsoft.com/office/powerpoint/2010/main" val="14533708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3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2089622" y="1447800"/>
            <a:ext cx="4964757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Trend: SLED Graduates</a:t>
            </a:r>
          </a:p>
        </p:txBody>
      </p:sp>
    </p:spTree>
    <p:extLst>
      <p:ext uri="{BB962C8B-B14F-4D97-AF65-F5344CB8AC3E}">
        <p14:creationId xmlns:p14="http://schemas.microsoft.com/office/powerpoint/2010/main" val="15854372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1"/>
            <a:ext cx="8229600" cy="304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latin typeface="Goudy Old Style" pitchFamily="18" charset="0"/>
              </a:rPr>
              <a:t>40%</a:t>
            </a:r>
            <a:r>
              <a:rPr lang="en-US" sz="5400" dirty="0">
                <a:latin typeface="Goudy Old Style" pitchFamily="18" charset="0"/>
              </a:rPr>
              <a:t> </a:t>
            </a:r>
            <a:r>
              <a:rPr lang="en-US" sz="5400" b="1" dirty="0">
                <a:latin typeface="Goudy Old Style" pitchFamily="18" charset="0"/>
              </a:rPr>
              <a:t>of Current Lutheran School Administrators are Projected to Retire by 2020</a:t>
            </a: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893472" y="1447800"/>
            <a:ext cx="7357079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Trend: 2014-2020 School Leadership</a:t>
            </a:r>
          </a:p>
        </p:txBody>
      </p:sp>
    </p:spTree>
    <p:extLst>
      <p:ext uri="{BB962C8B-B14F-4D97-AF65-F5344CB8AC3E}">
        <p14:creationId xmlns:p14="http://schemas.microsoft.com/office/powerpoint/2010/main" val="23765653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895600"/>
            <a:ext cx="82296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oudy Old Style" pitchFamily="18" charset="0"/>
              <a:ea typeface="+mn-ea"/>
              <a:cs typeface="+mn-cs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419100" y="2222666"/>
          <a:ext cx="8305800" cy="33528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275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973078006"/>
                    </a:ext>
                  </a:extLst>
                </a:gridCol>
              </a:tblGrid>
              <a:tr h="905462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Year</a:t>
                      </a:r>
                    </a:p>
                  </a:txBody>
                  <a:tcPr anchor="ctr" anchorCtr="1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2013-2014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2014-2015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2015-2016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2016-2017</a:t>
                      </a:r>
                      <a:endParaRPr lang="en-US" sz="20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2017-2018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36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Number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 of Emeritus Workers</a:t>
                      </a:r>
                      <a:endParaRPr lang="en-US" sz="18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2,510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2,715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2,823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3,030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3,180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36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Total Change Since 2014</a:t>
                      </a:r>
                    </a:p>
                    <a:p>
                      <a:pPr algn="ctr"/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(Running)</a:t>
                      </a:r>
                    </a:p>
                  </a:txBody>
                  <a:tcPr anchor="ctr" anchorCtr="1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+205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+313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+520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+670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996258" y="1447800"/>
            <a:ext cx="715151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Trend: 2014-2018 Emeritus Changes</a:t>
            </a:r>
          </a:p>
        </p:txBody>
      </p:sp>
    </p:spTree>
    <p:extLst>
      <p:ext uri="{BB962C8B-B14F-4D97-AF65-F5344CB8AC3E}">
        <p14:creationId xmlns:p14="http://schemas.microsoft.com/office/powerpoint/2010/main" val="2768699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latin typeface="Goudy Old Style" pitchFamily="18" charset="0"/>
              </a:rPr>
              <a:t>School Ministry Office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4966"/>
          </a:xfrm>
        </p:spPr>
        <p:txBody>
          <a:bodyPr>
            <a:normAutofit lnSpcReduction="10000"/>
          </a:bodyPr>
          <a:lstStyle/>
          <a:p>
            <a:r>
              <a:rPr lang="en-US" sz="3800" dirty="0">
                <a:latin typeface="Goudy Old Style" pitchFamily="18" charset="0"/>
              </a:rPr>
              <a:t>SLED Program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Updated Format and Design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SLED 17 Concluded (24 Graduates)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SLED 18 Commenced (27 Participants)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SLED 18, Event 2: June 17-19, 2019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SLED 19, Event 1: June 20-22, 2019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SLED 19, Event 2:  June 15-17, 2020</a:t>
            </a:r>
          </a:p>
          <a:p>
            <a:pPr marL="457200" lvl="1" indent="0">
              <a:buNone/>
            </a:pPr>
            <a:endParaRPr lang="en-US" sz="3400" dirty="0">
              <a:latin typeface="Goudy Old Style" pitchFamily="18" charset="0"/>
            </a:endParaRP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7446562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895600"/>
            <a:ext cx="82296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oudy Old Style" pitchFamily="18" charset="0"/>
              <a:ea typeface="+mn-ea"/>
              <a:cs typeface="+mn-cs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33400" y="2286000"/>
          <a:ext cx="8305800" cy="32004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216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685084558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98672822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Year</a:t>
                      </a:r>
                    </a:p>
                  </a:txBody>
                  <a:tcPr anchor="ctr" anchorCtr="1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2014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2015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2016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2017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2018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Anticipated Changes</a:t>
                      </a:r>
                    </a:p>
                    <a:p>
                      <a:pPr algn="ct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(Next 5 Years)</a:t>
                      </a:r>
                      <a:endParaRPr lang="en-US" sz="20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District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 Turnover</a:t>
                      </a:r>
                      <a:endParaRPr lang="en-US" sz="20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7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6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Vacant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 Positions</a:t>
                      </a:r>
                      <a:endParaRPr lang="en-US" sz="20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710212" y="1447800"/>
            <a:ext cx="7723589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Trend: 2014-2017 Education Executives</a:t>
            </a:r>
          </a:p>
        </p:txBody>
      </p:sp>
    </p:spTree>
    <p:extLst>
      <p:ext uri="{BB962C8B-B14F-4D97-AF65-F5344CB8AC3E}">
        <p14:creationId xmlns:p14="http://schemas.microsoft.com/office/powerpoint/2010/main" val="13837654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b="1" dirty="0">
                <a:latin typeface="Goudy Old Style" pitchFamily="18" charset="0"/>
              </a:rPr>
              <a:t>Statistics</a:t>
            </a:r>
            <a:br>
              <a:rPr lang="en-US" sz="11500" b="1" dirty="0">
                <a:latin typeface="Goudy Old Style" pitchFamily="18" charset="0"/>
              </a:rPr>
            </a:br>
            <a:r>
              <a:rPr lang="en-US" sz="11500" b="1" dirty="0">
                <a:latin typeface="Goudy Old Style" pitchFamily="18" charset="0"/>
              </a:rPr>
              <a:t>Q &amp; A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2051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2220667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latin typeface="Goudy Old Style" pitchFamily="18" charset="0"/>
              </a:rPr>
              <a:t>School Ministry Office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Goudy Old Style" pitchFamily="18" charset="0"/>
              </a:rPr>
              <a:t>Lutheran School Consulting Services (LSCS) Update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LSCS Director and Consultants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Genesis Integration into LSCS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School Leadership Coaching (SLED)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Updated Marketing for 2018-2019</a:t>
            </a:r>
            <a:endParaRPr lang="en-US" sz="3800" dirty="0">
              <a:latin typeface="Goudy Old Style" pitchFamily="18" charset="0"/>
            </a:endParaRPr>
          </a:p>
          <a:p>
            <a:pPr lvl="1"/>
            <a:endParaRPr lang="en-US" sz="3400" dirty="0">
              <a:latin typeface="Goudy Old Style" pitchFamily="18" charset="0"/>
            </a:endParaRP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2155780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latin typeface="Goudy Old Style" pitchFamily="18" charset="0"/>
              </a:rPr>
              <a:t>School Ministry Office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800" dirty="0">
                <a:latin typeface="Goudy Old Style" pitchFamily="18" charset="0"/>
              </a:rPr>
              <a:t>Blue Ribbon Task Force (BRTF)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Final Report for 2019 Synod Convention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BRTF Group Recommendations</a:t>
            </a:r>
          </a:p>
          <a:p>
            <a:r>
              <a:rPr lang="en-US" sz="3800" dirty="0">
                <a:latin typeface="Goudy Old Style" pitchFamily="18" charset="0"/>
              </a:rPr>
              <a:t>The “Alliance” (LCMS, LEA, ALSS)</a:t>
            </a:r>
            <a:endParaRPr lang="en-US" sz="3400" dirty="0">
              <a:latin typeface="Goudy Old Style" pitchFamily="18" charset="0"/>
            </a:endParaRPr>
          </a:p>
          <a:p>
            <a:pPr lvl="1"/>
            <a:r>
              <a:rPr lang="en-US" sz="3400" dirty="0">
                <a:latin typeface="Goudy Old Style" pitchFamily="18" charset="0"/>
              </a:rPr>
              <a:t>Continued Work Together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Fall/Spring Meeting</a:t>
            </a:r>
          </a:p>
          <a:p>
            <a:r>
              <a:rPr lang="en-US" sz="3800" dirty="0">
                <a:latin typeface="Goudy Old Style" pitchFamily="18" charset="0"/>
              </a:rPr>
              <a:t>Early Childhood Update</a:t>
            </a:r>
          </a:p>
          <a:p>
            <a:endParaRPr lang="en-US" sz="3800" dirty="0">
              <a:latin typeface="Goudy Old Style" pitchFamily="18" charset="0"/>
            </a:endParaRPr>
          </a:p>
          <a:p>
            <a:pPr lvl="1"/>
            <a:endParaRPr lang="en-US" sz="3400" dirty="0">
              <a:latin typeface="Goudy Old Style" pitchFamily="18" charset="0"/>
            </a:endParaRP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3300130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latin typeface="Goudy Old Style" pitchFamily="18" charset="0"/>
              </a:rPr>
              <a:t>School Ministry Office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>
                <a:latin typeface="Goudy Old Style" pitchFamily="18" charset="0"/>
              </a:rPr>
              <a:t>Important Event!</a:t>
            </a:r>
          </a:p>
          <a:p>
            <a:pPr algn="ctr">
              <a:buNone/>
            </a:pPr>
            <a:endParaRPr lang="en-US" sz="1400" dirty="0">
              <a:latin typeface="Goudy Old Style" pitchFamily="18" charset="0"/>
            </a:endParaRPr>
          </a:p>
          <a:p>
            <a:pPr algn="ctr">
              <a:buNone/>
            </a:pPr>
            <a:r>
              <a:rPr lang="en-US" sz="3800" dirty="0">
                <a:latin typeface="Goudy Old Style" pitchFamily="18" charset="0"/>
              </a:rPr>
              <a:t>District Education Executive Training</a:t>
            </a:r>
          </a:p>
          <a:p>
            <a:pPr algn="ctr">
              <a:buNone/>
            </a:pPr>
            <a:r>
              <a:rPr lang="en-US" sz="3800" dirty="0">
                <a:latin typeface="Goudy Old Style" pitchFamily="18" charset="0"/>
              </a:rPr>
              <a:t>Dates: January 16-18, 2019</a:t>
            </a:r>
          </a:p>
          <a:p>
            <a:pPr algn="ctr">
              <a:buNone/>
            </a:pPr>
            <a:r>
              <a:rPr lang="en-US" sz="3800" dirty="0">
                <a:latin typeface="Goudy Old Style" pitchFamily="18" charset="0"/>
              </a:rPr>
              <a:t>Location: LCMS International Center</a:t>
            </a:r>
          </a:p>
          <a:p>
            <a:pPr algn="ctr">
              <a:buNone/>
            </a:pPr>
            <a:r>
              <a:rPr lang="en-US" sz="3800" b="1" dirty="0">
                <a:latin typeface="Goudy Old Style" pitchFamily="18" charset="0"/>
              </a:rPr>
              <a:t>All Education Executives Are Invited!</a:t>
            </a:r>
          </a:p>
          <a:p>
            <a:endParaRPr lang="en-US" sz="3400" dirty="0">
              <a:latin typeface="Goudy Old Style" pitchFamily="18" charset="0"/>
            </a:endParaRP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NLSA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>
            <a:normAutofit/>
          </a:bodyPr>
          <a:lstStyle/>
          <a:p>
            <a:r>
              <a:rPr lang="en-US" sz="3400" dirty="0">
                <a:latin typeface="Goudy Old Style" pitchFamily="18" charset="0"/>
              </a:rPr>
              <a:t>EBA Document Revisions (September 2018)</a:t>
            </a:r>
          </a:p>
          <a:p>
            <a:r>
              <a:rPr lang="en-US" sz="3400" dirty="0">
                <a:latin typeface="Goudy Old Style" pitchFamily="18" charset="0"/>
              </a:rPr>
              <a:t>Early Childhood Accreditation</a:t>
            </a:r>
          </a:p>
          <a:p>
            <a:r>
              <a:rPr lang="en-US" sz="3400" dirty="0">
                <a:latin typeface="Goudy Old Style" pitchFamily="18" charset="0"/>
              </a:rPr>
              <a:t>AdvancED Update</a:t>
            </a:r>
          </a:p>
          <a:p>
            <a:r>
              <a:rPr lang="en-US" sz="3400" dirty="0">
                <a:latin typeface="Goudy Old Style" pitchFamily="18" charset="0"/>
              </a:rPr>
              <a:t>National Accreditation Commission (NAC)</a:t>
            </a:r>
          </a:p>
          <a:p>
            <a:r>
              <a:rPr lang="en-US" sz="3400" dirty="0">
                <a:latin typeface="Goudy Old Style" pitchFamily="18" charset="0"/>
              </a:rPr>
              <a:t>School Shepherd Award</a:t>
            </a:r>
          </a:p>
          <a:p>
            <a:r>
              <a:rPr lang="en-US" sz="3400" dirty="0">
                <a:latin typeface="Goudy Old Style" pitchFamily="18" charset="0"/>
              </a:rPr>
              <a:t>Powerful Practices </a:t>
            </a:r>
            <a:r>
              <a:rPr lang="en-US" sz="3400" i="1" dirty="0">
                <a:latin typeface="Goudy Old Style" pitchFamily="18" charset="0"/>
              </a:rPr>
              <a:t>(attached schedule)</a:t>
            </a: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3341895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C15E53C-4FB0-4980-9FEA-D8462068BD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899474"/>
              </p:ext>
            </p:extLst>
          </p:nvPr>
        </p:nvGraphicFramePr>
        <p:xfrm>
          <a:off x="342900" y="228600"/>
          <a:ext cx="8458200" cy="54009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57300">
                  <a:extLst>
                    <a:ext uri="{9D8B030D-6E8A-4147-A177-3AD203B41FA5}">
                      <a16:colId xmlns:a16="http://schemas.microsoft.com/office/drawing/2014/main" val="217712696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676241854"/>
                    </a:ext>
                  </a:extLst>
                </a:gridCol>
                <a:gridCol w="3086100">
                  <a:extLst>
                    <a:ext uri="{9D8B030D-6E8A-4147-A177-3AD203B41FA5}">
                      <a16:colId xmlns:a16="http://schemas.microsoft.com/office/drawing/2014/main" val="2122742184"/>
                    </a:ext>
                  </a:extLst>
                </a:gridCol>
              </a:tblGrid>
              <a:tr h="5079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oudy Old Style" panose="02020502050305020303" pitchFamily="18" charset="0"/>
                        </a:rPr>
                        <a:t>Month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oudy Old Style" panose="02020502050305020303" pitchFamily="18" charset="0"/>
                        </a:rPr>
                        <a:t>Topic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oudy Old Style" panose="02020502050305020303" pitchFamily="18" charset="0"/>
                        </a:rPr>
                        <a:t>School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6217413"/>
                  </a:ext>
                </a:extLst>
              </a:tr>
              <a:tr h="65866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Goudy Old Style" panose="02020502050305020303" pitchFamily="18" charset="0"/>
                        </a:rPr>
                        <a:t>September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oudy Old Style" panose="02020502050305020303" pitchFamily="18" charset="0"/>
                        </a:rPr>
                        <a:t>Securing a Supportive Pastor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oudy Old Style" panose="02020502050305020303" pitchFamily="18" charset="0"/>
                        </a:rPr>
                        <a:t>Hales Corners Lutheran School; Hales Corners, WI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0940492"/>
                  </a:ext>
                </a:extLst>
              </a:tr>
              <a:tr h="65866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Goudy Old Style" panose="02020502050305020303" pitchFamily="18" charset="0"/>
                        </a:rPr>
                        <a:t>October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oudy Old Style" panose="02020502050305020303" pitchFamily="18" charset="0"/>
                        </a:rPr>
                        <a:t>Curriculum Chairs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oudy Old Style" panose="02020502050305020303" pitchFamily="18" charset="0"/>
                        </a:rPr>
                        <a:t>Our Savior Lutheran School; Springfield, 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6377814"/>
                  </a:ext>
                </a:extLst>
              </a:tr>
              <a:tr h="94095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Goudy Old Style" panose="02020502050305020303" pitchFamily="18" charset="0"/>
                        </a:rPr>
                        <a:t>November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oudy Old Style" panose="02020502050305020303" pitchFamily="18" charset="0"/>
                        </a:rPr>
                        <a:t>Technology Integration; Legacy Bible Verses; Foundation Funding for Professional Development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oudy Old Style" panose="02020502050305020303" pitchFamily="18" charset="0"/>
                        </a:rPr>
                        <a:t>St. Lorenz Lutheran School; Frankenmuth, MI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0564893"/>
                  </a:ext>
                </a:extLst>
              </a:tr>
              <a:tr h="65866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Goudy Old Style" panose="02020502050305020303" pitchFamily="18" charset="0"/>
                        </a:rPr>
                        <a:t>January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oudy Old Style" panose="02020502050305020303" pitchFamily="18" charset="0"/>
                        </a:rPr>
                        <a:t>Policy Governance Leadership; Relocating and Building a New School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oudy Old Style" panose="02020502050305020303" pitchFamily="18" charset="0"/>
                        </a:rPr>
                        <a:t>Sioux Falls Lutheran School; Sioux Falls, SD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4438567"/>
                  </a:ext>
                </a:extLst>
              </a:tr>
              <a:tr h="65866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Goudy Old Style" panose="02020502050305020303" pitchFamily="18" charset="0"/>
                        </a:rPr>
                        <a:t>February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oudy Old Style" panose="02020502050305020303" pitchFamily="18" charset="0"/>
                        </a:rPr>
                        <a:t>Reggio Emilia Inspired Approach to Early Childhood Education </a:t>
                      </a:r>
                      <a:r>
                        <a:rPr lang="en-US" i="1" dirty="0">
                          <a:latin typeface="Goudy Old Style" panose="02020502050305020303" pitchFamily="18" charset="0"/>
                        </a:rPr>
                        <a:t>(Tentative)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oudy Old Style" panose="02020502050305020303" pitchFamily="18" charset="0"/>
                        </a:rPr>
                        <a:t>Zion Lutheran ECC; Hinsdale, 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1717045"/>
                  </a:ext>
                </a:extLst>
              </a:tr>
              <a:tr h="65866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Goudy Old Style" panose="02020502050305020303" pitchFamily="18" charset="0"/>
                        </a:rPr>
                        <a:t>March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oudy Old Style" panose="02020502050305020303" pitchFamily="18" charset="0"/>
                        </a:rPr>
                        <a:t>Community Involvement; Unified Church and School Staff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oudy Old Style" panose="02020502050305020303" pitchFamily="18" charset="0"/>
                        </a:rPr>
                        <a:t>Immanuel Lutheran School; Macomb, MI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5630208"/>
                  </a:ext>
                </a:extLst>
              </a:tr>
              <a:tr h="65866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Goudy Old Style" panose="02020502050305020303" pitchFamily="18" charset="0"/>
                        </a:rPr>
                        <a:t>April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oudy Old Style" panose="02020502050305020303" pitchFamily="18" charset="0"/>
                        </a:rPr>
                        <a:t>Pastoral Engagement in School Activities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oudy Old Style" panose="02020502050305020303" pitchFamily="18" charset="0"/>
                        </a:rPr>
                        <a:t>St. James Lutheran School; Howard Lake, MN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9140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800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2193</TotalTime>
  <Words>1299</Words>
  <Application>Microsoft Office PowerPoint</Application>
  <PresentationFormat>On-screen Show (4:3)</PresentationFormat>
  <Paragraphs>377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Calibri</vt:lpstr>
      <vt:lpstr>Goudy Old Style</vt:lpstr>
      <vt:lpstr>Office Theme</vt:lpstr>
      <vt:lpstr>LCMS School Ministry</vt:lpstr>
      <vt:lpstr>Agenda</vt:lpstr>
      <vt:lpstr>School Ministry Office Update</vt:lpstr>
      <vt:lpstr>School Ministry Office Update</vt:lpstr>
      <vt:lpstr>School Ministry Office Update</vt:lpstr>
      <vt:lpstr>School Ministry Office Update</vt:lpstr>
      <vt:lpstr>School Ministry Office Update</vt:lpstr>
      <vt:lpstr>NLSA Update</vt:lpstr>
      <vt:lpstr>PowerPoint Presentation</vt:lpstr>
      <vt:lpstr>School Ministry Resources</vt:lpstr>
      <vt:lpstr>School Ministry Resources</vt:lpstr>
      <vt:lpstr>CWU and CMIF</vt:lpstr>
      <vt:lpstr>District Technology Discussion</vt:lpstr>
      <vt:lpstr>PowerPoint Presentation</vt:lpstr>
      <vt:lpstr>School Ministry Q &amp; A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Q &amp; A</vt:lpstr>
    </vt:vector>
  </TitlesOfParts>
  <Company>The Lutheran Church-Missouri Synod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LCMS School Ministry</dc:title>
  <dc:creator>Matthew Bergholt</dc:creator>
  <cp:lastModifiedBy>Bergholt, Matthew</cp:lastModifiedBy>
  <cp:revision>149</cp:revision>
  <cp:lastPrinted>2018-07-09T20:55:08Z</cp:lastPrinted>
  <dcterms:created xsi:type="dcterms:W3CDTF">2016-05-02T16:37:33Z</dcterms:created>
  <dcterms:modified xsi:type="dcterms:W3CDTF">2018-07-09T22:13:17Z</dcterms:modified>
</cp:coreProperties>
</file>