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1" r:id="rId5"/>
    <p:sldId id="263" r:id="rId6"/>
    <p:sldId id="264" r:id="rId7"/>
    <p:sldId id="280" r:id="rId8"/>
    <p:sldId id="281" r:id="rId9"/>
    <p:sldId id="279" r:id="rId10"/>
    <p:sldId id="267" r:id="rId11"/>
    <p:sldId id="268" r:id="rId12"/>
    <p:sldId id="269" r:id="rId13"/>
    <p:sldId id="278" r:id="rId14"/>
    <p:sldId id="270" r:id="rId15"/>
    <p:sldId id="271" r:id="rId16"/>
    <p:sldId id="276" r:id="rId17"/>
    <p:sldId id="272" r:id="rId18"/>
    <p:sldId id="273" r:id="rId19"/>
  </p:sldIdLst>
  <p:sldSz cx="9144000" cy="6858000" type="screen4x3"/>
  <p:notesSz cx="7010400" cy="92360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56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87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99" autoAdjust="0"/>
    <p:restoredTop sz="94660"/>
  </p:normalViewPr>
  <p:slideViewPr>
    <p:cSldViewPr snapToGrid="0" showGuides="1">
      <p:cViewPr varScale="1">
        <p:scale>
          <a:sx n="61" d="100"/>
          <a:sy n="61" d="100"/>
        </p:scale>
        <p:origin x="62" y="658"/>
      </p:cViewPr>
      <p:guideLst>
        <p:guide orient="horz" pos="2160"/>
        <p:guide pos="2856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289591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7797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8507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476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8/31/2018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324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8/31/2018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72109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8/31/2018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590901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4538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8/31/2018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7879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3459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A1C7F6-DAD0-4F20-8B3C-B1C29236B402}" type="datetimeFigureOut">
              <a:rPr lang="en-US" smtClean="0"/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842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0A1C7F6-DAD0-4F20-8B3C-B1C29236B402}" type="datetimeFigureOut">
              <a:rPr lang="en-US" smtClean="0"/>
              <a:t>8/31/2018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2B658BA-0203-476C-9ABE-57C11F949E0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506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95224"/>
            <a:ext cx="7772400" cy="2387600"/>
          </a:xfrm>
        </p:spPr>
        <p:txBody>
          <a:bodyPr/>
          <a:lstStyle/>
          <a:p>
            <a:r>
              <a:rPr lang="en-US" b="1" dirty="0">
                <a:latin typeface="Calibri Light" panose="020F0302020204030204" pitchFamily="34" charset="0"/>
              </a:rPr>
              <a:t>Validation Team</a:t>
            </a:r>
            <a:br>
              <a:rPr lang="en-US" b="1" dirty="0">
                <a:latin typeface="Calibri Light" panose="020F0302020204030204" pitchFamily="34" charset="0"/>
              </a:rPr>
            </a:br>
            <a:r>
              <a:rPr lang="en-US" b="1" dirty="0">
                <a:latin typeface="Calibri Light" panose="020F0302020204030204" pitchFamily="34" charset="0"/>
              </a:rPr>
              <a:t>Exit Report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4274899"/>
            <a:ext cx="6858000" cy="1655762"/>
          </a:xfrm>
        </p:spPr>
        <p:txBody>
          <a:bodyPr/>
          <a:lstStyle/>
          <a:p>
            <a:r>
              <a:rPr lang="en-US" sz="2800" dirty="0">
                <a:latin typeface="Calibri" panose="020F0502020204030204" pitchFamily="34" charset="0"/>
              </a:rPr>
              <a:t>&lt;INSERT SCHOOL NAME&gt;</a:t>
            </a:r>
          </a:p>
          <a:p>
            <a:r>
              <a:rPr lang="en-US" sz="2800" dirty="0">
                <a:latin typeface="Calibri" panose="020F0502020204030204" pitchFamily="34" charset="0"/>
              </a:rPr>
              <a:t>&lt;INSERT SCHOOL CITY / STATE&gt;</a:t>
            </a:r>
          </a:p>
          <a:p>
            <a:r>
              <a:rPr lang="en-US" sz="2800" dirty="0">
                <a:latin typeface="Calibri" panose="020F0502020204030204" pitchFamily="34" charset="0"/>
              </a:rPr>
              <a:t>&lt;INSERT VALIDATION VISIT DATES&gt;</a:t>
            </a:r>
            <a:endParaRPr lang="en-US" dirty="0">
              <a:latin typeface="Calibri" panose="020F050202020403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6485" y="570089"/>
            <a:ext cx="6691030" cy="1465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1483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24247"/>
            <a:ext cx="7886700" cy="3534017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/>
              <a:t>National Lutheran School Accreditation (NLSA) encourages, assists and recognizes Lutheran schools that provide quality Christian education and engage in continuous improvement.</a:t>
            </a:r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8454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138687"/>
            <a:ext cx="7886700" cy="3510952"/>
          </a:xfrm>
        </p:spPr>
        <p:txBody>
          <a:bodyPr>
            <a:normAutofit/>
          </a:bodyPr>
          <a:lstStyle/>
          <a:p>
            <a:pPr algn="ctr"/>
            <a:r>
              <a:rPr lang="en-US" sz="4000" b="1" dirty="0"/>
              <a:t>LINKING</a:t>
            </a:r>
            <a:r>
              <a:rPr lang="en-US" sz="4000" dirty="0"/>
              <a:t> Lutheran Schools in the </a:t>
            </a:r>
            <a:r>
              <a:rPr lang="en-US" sz="4000" b="1" dirty="0"/>
              <a:t>PURSUIT</a:t>
            </a:r>
            <a:r>
              <a:rPr lang="en-US" sz="4000" dirty="0"/>
              <a:t> of </a:t>
            </a:r>
            <a:r>
              <a:rPr lang="en-US" sz="4000" b="1" dirty="0"/>
              <a:t>QUALITY</a:t>
            </a:r>
            <a:br>
              <a:rPr lang="en-US" sz="4000" dirty="0"/>
            </a:br>
            <a:br>
              <a:rPr lang="en-US" sz="4000" dirty="0"/>
            </a:br>
            <a:r>
              <a:rPr lang="en-US" sz="4000" b="1" dirty="0"/>
              <a:t>EMPOWERING</a:t>
            </a:r>
            <a:r>
              <a:rPr lang="en-US" sz="4000" dirty="0"/>
              <a:t> Lutheran Schools to share the life-changing </a:t>
            </a:r>
            <a:r>
              <a:rPr lang="en-US" sz="4000" b="1" dirty="0"/>
              <a:t>MESSAGE</a:t>
            </a:r>
            <a:r>
              <a:rPr lang="en-US" sz="4000" dirty="0"/>
              <a:t> of </a:t>
            </a:r>
            <a:r>
              <a:rPr lang="en-US" sz="4000" b="1" dirty="0"/>
              <a:t>JESUS’ LOVE</a:t>
            </a:r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82836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Key Elements for NLSA Accreditation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3429000"/>
            <a:ext cx="7886700" cy="1488507"/>
          </a:xfrm>
        </p:spPr>
        <p:txBody>
          <a:bodyPr/>
          <a:lstStyle/>
          <a:p>
            <a:r>
              <a:rPr lang="en-US" dirty="0">
                <a:latin typeface="Calibri Light" panose="020F0302020204030204" pitchFamily="34" charset="0"/>
              </a:rPr>
              <a:t>Self-Assessment through the Self-Study Process</a:t>
            </a:r>
          </a:p>
          <a:p>
            <a:r>
              <a:rPr lang="en-US" dirty="0">
                <a:latin typeface="Calibri Light" panose="020F0302020204030204" pitchFamily="34" charset="0"/>
              </a:rPr>
              <a:t>Validation Team Assessment</a:t>
            </a:r>
          </a:p>
          <a:p>
            <a:endParaRPr lang="en-US" dirty="0"/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628650" y="1690689"/>
            <a:ext cx="7886700" cy="1457953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 dirty="0"/>
              <a:t>NLSA uses a BALANCED, PERFORMACE-BASED process that examines multiple facets of the organization and the way they work together to produce results.</a:t>
            </a:r>
          </a:p>
        </p:txBody>
      </p:sp>
    </p:spTree>
    <p:extLst>
      <p:ext uri="{BB962C8B-B14F-4D97-AF65-F5344CB8AC3E}">
        <p14:creationId xmlns:p14="http://schemas.microsoft.com/office/powerpoint/2010/main" val="38502419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Members of the Validation Team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</a:rPr>
              <a:t>&lt;INSERT TEAM CAPTAIN NAME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&lt;INSERT TEAM MEMBER NAME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&lt;INSERT TEAM MEMBER NAME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NOTE: Duplicate this slide if additional space is needed.</a:t>
            </a:r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357411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Validation Team Work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49" y="1825625"/>
            <a:ext cx="7886701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r>
              <a:rPr lang="en-US" sz="3000" b="1" dirty="0">
                <a:latin typeface="Calibri Light" panose="020F0302020204030204" pitchFamily="34" charset="0"/>
              </a:rPr>
              <a:t>Members of the Validation Team:</a:t>
            </a:r>
          </a:p>
          <a:p>
            <a:pPr lvl="1"/>
            <a:r>
              <a:rPr lang="en-US" sz="3000" dirty="0">
                <a:latin typeface="Calibri Light" panose="020F0302020204030204" pitchFamily="34" charset="0"/>
              </a:rPr>
              <a:t>Reviewed the Self-Study Document and Related Evidence Provided by the School</a:t>
            </a:r>
          </a:p>
          <a:p>
            <a:pPr lvl="1"/>
            <a:r>
              <a:rPr lang="en-US" sz="3000" dirty="0">
                <a:latin typeface="Calibri Light" panose="020F0302020204030204" pitchFamily="34" charset="0"/>
              </a:rPr>
              <a:t>Listened to Relevant Staff Presentations</a:t>
            </a:r>
          </a:p>
          <a:p>
            <a:pPr lvl="1"/>
            <a:r>
              <a:rPr lang="en-US" sz="3000" dirty="0">
                <a:latin typeface="Calibri Light" panose="020F0302020204030204" pitchFamily="34" charset="0"/>
              </a:rPr>
              <a:t>Interviewed School Stakeholders</a:t>
            </a:r>
          </a:p>
          <a:p>
            <a:pPr lvl="1"/>
            <a:r>
              <a:rPr lang="en-US" sz="3000" dirty="0">
                <a:latin typeface="Calibri Light" panose="020F0302020204030204" pitchFamily="34" charset="0"/>
              </a:rPr>
              <a:t>Examined Additional Evidence Presented by the School</a:t>
            </a:r>
          </a:p>
          <a:p>
            <a:pPr lvl="1"/>
            <a:r>
              <a:rPr lang="en-US" sz="3000" dirty="0">
                <a:latin typeface="Calibri Light" panose="020F0302020204030204" pitchFamily="34" charset="0"/>
              </a:rPr>
              <a:t>Visited Classrooms</a:t>
            </a:r>
          </a:p>
          <a:p>
            <a:pPr lvl="1"/>
            <a:r>
              <a:rPr lang="en-US" sz="3000" dirty="0">
                <a:latin typeface="Calibri Light" panose="020F0302020204030204" pitchFamily="34" charset="0"/>
              </a:rPr>
              <a:t>Observed Practices and Learning Environments</a:t>
            </a:r>
          </a:p>
          <a:p>
            <a:pPr lvl="1"/>
            <a:r>
              <a:rPr lang="en-US" sz="3000" dirty="0">
                <a:latin typeface="Calibri Light" panose="020F0302020204030204" pitchFamily="34" charset="0"/>
              </a:rPr>
              <a:t>Collected and Organized Data</a:t>
            </a:r>
          </a:p>
          <a:p>
            <a:pPr lvl="1"/>
            <a:r>
              <a:rPr lang="en-US" sz="3000" dirty="0">
                <a:latin typeface="Calibri Light" panose="020F0302020204030204" pitchFamily="34" charset="0"/>
              </a:rPr>
              <a:t>Engaged in Deliberations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548792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NLSA Early Childhood Standards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8302408" cy="4351338"/>
          </a:xfrm>
        </p:spPr>
        <p:txBody>
          <a:bodyPr/>
          <a:lstStyle/>
          <a:p>
            <a:pPr marL="0" indent="0">
              <a:buNone/>
            </a:pPr>
            <a:r>
              <a:rPr lang="en-US" b="1" dirty="0">
                <a:latin typeface="Calibri Light" panose="020F0302020204030204" pitchFamily="34" charset="0"/>
              </a:rPr>
              <a:t>Standard 1: </a:t>
            </a:r>
            <a:r>
              <a:rPr lang="en-US" dirty="0">
                <a:latin typeface="Calibri Light" panose="020F0302020204030204" pitchFamily="34" charset="0"/>
              </a:rPr>
              <a:t>Purpose (Mission-Ministry; Philosophy)</a:t>
            </a:r>
          </a:p>
          <a:p>
            <a:pPr marL="0" indent="0">
              <a:buNone/>
            </a:pPr>
            <a:r>
              <a:rPr lang="en-US" b="1" dirty="0">
                <a:latin typeface="Calibri Light" panose="020F0302020204030204" pitchFamily="34" charset="0"/>
              </a:rPr>
              <a:t>Standard 2: </a:t>
            </a:r>
            <a:r>
              <a:rPr lang="en-US" dirty="0">
                <a:latin typeface="Calibri Light" panose="020F0302020204030204" pitchFamily="34" charset="0"/>
              </a:rPr>
              <a:t>Relationships (Home; Congregation; School)</a:t>
            </a:r>
          </a:p>
          <a:p>
            <a:pPr marL="0" indent="0">
              <a:buNone/>
            </a:pPr>
            <a:r>
              <a:rPr lang="en-US" b="1" dirty="0">
                <a:latin typeface="Calibri Light" panose="020F0302020204030204" pitchFamily="34" charset="0"/>
              </a:rPr>
              <a:t>Standard 3: </a:t>
            </a:r>
            <a:r>
              <a:rPr lang="en-US" dirty="0">
                <a:latin typeface="Calibri Light" panose="020F0302020204030204" pitchFamily="34" charset="0"/>
              </a:rPr>
              <a:t>Leadership (Governing Authority; Admin.)</a:t>
            </a:r>
          </a:p>
          <a:p>
            <a:pPr marL="0" indent="0">
              <a:buNone/>
            </a:pPr>
            <a:r>
              <a:rPr lang="en-US" b="1" dirty="0">
                <a:latin typeface="Calibri Light" panose="020F0302020204030204" pitchFamily="34" charset="0"/>
              </a:rPr>
              <a:t>Standard 4: </a:t>
            </a:r>
            <a:r>
              <a:rPr lang="en-US" dirty="0">
                <a:latin typeface="Calibri Light" panose="020F0302020204030204" pitchFamily="34" charset="0"/>
              </a:rPr>
              <a:t>Personnel</a:t>
            </a:r>
          </a:p>
          <a:p>
            <a:pPr marL="0" indent="0">
              <a:buNone/>
            </a:pPr>
            <a:r>
              <a:rPr lang="en-US" b="1" dirty="0">
                <a:latin typeface="Calibri Light" panose="020F0302020204030204" pitchFamily="34" charset="0"/>
              </a:rPr>
              <a:t>Standard 5:</a:t>
            </a:r>
            <a:r>
              <a:rPr lang="en-US" dirty="0">
                <a:latin typeface="Calibri Light" panose="020F0302020204030204" pitchFamily="34" charset="0"/>
              </a:rPr>
              <a:t> Teacher/Child Interactions</a:t>
            </a:r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1759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NLSA Early Childhood Standards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>
                <a:latin typeface="Calibri Light" panose="020F0302020204030204" pitchFamily="34" charset="0"/>
              </a:rPr>
              <a:t>Standard 6:</a:t>
            </a:r>
            <a:r>
              <a:rPr lang="en-US" dirty="0">
                <a:latin typeface="Calibri Light" panose="020F0302020204030204" pitchFamily="34" charset="0"/>
              </a:rPr>
              <a:t> Facilities</a:t>
            </a:r>
          </a:p>
          <a:p>
            <a:pPr marL="0" indent="0">
              <a:buNone/>
            </a:pPr>
            <a:r>
              <a:rPr lang="en-US" b="1" dirty="0">
                <a:latin typeface="Calibri Light" panose="020F0302020204030204" pitchFamily="34" charset="0"/>
              </a:rPr>
              <a:t>Standard 7:</a:t>
            </a:r>
            <a:r>
              <a:rPr lang="en-US" dirty="0">
                <a:latin typeface="Calibri Light" panose="020F0302020204030204" pitchFamily="34" charset="0"/>
              </a:rPr>
              <a:t> Wellness (Health and Safety; Nutrition)</a:t>
            </a:r>
          </a:p>
          <a:p>
            <a:pPr marL="0" indent="0">
              <a:buNone/>
            </a:pPr>
            <a:r>
              <a:rPr lang="en-US" b="1" dirty="0">
                <a:latin typeface="Calibri Light" panose="020F0302020204030204" pitchFamily="34" charset="0"/>
              </a:rPr>
              <a:t>Standard 8:</a:t>
            </a:r>
            <a:r>
              <a:rPr lang="en-US" dirty="0">
                <a:latin typeface="Calibri Light" panose="020F0302020204030204" pitchFamily="34" charset="0"/>
              </a:rPr>
              <a:t> Curriculum</a:t>
            </a:r>
          </a:p>
          <a:p>
            <a:pPr marL="0" indent="0">
              <a:buNone/>
            </a:pPr>
            <a:r>
              <a:rPr lang="en-US" b="1" dirty="0">
                <a:latin typeface="Calibri Light" panose="020F0302020204030204" pitchFamily="34" charset="0"/>
              </a:rPr>
              <a:t>Standard 9:</a:t>
            </a:r>
            <a:r>
              <a:rPr lang="en-US" dirty="0">
                <a:latin typeface="Calibri Light" panose="020F0302020204030204" pitchFamily="34" charset="0"/>
              </a:rPr>
              <a:t> Infants/Toddlers</a:t>
            </a:r>
          </a:p>
          <a:p>
            <a:pPr marL="0" indent="0">
              <a:buNone/>
            </a:pPr>
            <a:r>
              <a:rPr lang="en-US" b="1" dirty="0">
                <a:latin typeface="Calibri Light" panose="020F0302020204030204" pitchFamily="34" charset="0"/>
              </a:rPr>
              <a:t>Standard 10:</a:t>
            </a:r>
            <a:r>
              <a:rPr lang="en-US" dirty="0">
                <a:latin typeface="Calibri Light" panose="020F0302020204030204" pitchFamily="34" charset="0"/>
              </a:rPr>
              <a:t> Continuous Improvement</a:t>
            </a:r>
          </a:p>
        </p:txBody>
      </p:sp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43207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Final School Percentage Score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342072" y="2354324"/>
            <a:ext cx="4459857" cy="1569660"/>
          </a:xfrm>
          <a:prstGeom prst="rect">
            <a:avLst/>
          </a:prstGeom>
          <a:solidFill>
            <a:srgbClr val="5B8726">
              <a:alpha val="25098"/>
            </a:srgbClr>
          </a:solidFill>
          <a:ln w="76200">
            <a:solidFill>
              <a:srgbClr val="5B8726"/>
            </a:solidFill>
          </a:ln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 anchor="ctr">
            <a:spAutoFit/>
          </a:bodyPr>
          <a:lstStyle/>
          <a:p>
            <a:pPr algn="ctr">
              <a:spcBef>
                <a:spcPts val="2400"/>
              </a:spcBef>
              <a:spcAft>
                <a:spcPts val="2400"/>
              </a:spcAft>
            </a:pPr>
            <a:r>
              <a:rPr lang="en-US" sz="9600" spc="300" dirty="0">
                <a:latin typeface="Calibri Light" panose="020F0302020204030204" pitchFamily="34" charset="0"/>
              </a:rPr>
              <a:t>XX.XX %</a:t>
            </a:r>
          </a:p>
        </p:txBody>
      </p:sp>
    </p:spTree>
    <p:extLst>
      <p:ext uri="{BB962C8B-B14F-4D97-AF65-F5344CB8AC3E}">
        <p14:creationId xmlns:p14="http://schemas.microsoft.com/office/powerpoint/2010/main" val="36886734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Validation Team Work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b="1" dirty="0">
                <a:latin typeface="Calibri Light" panose="020F0302020204030204" pitchFamily="34" charset="0"/>
              </a:rPr>
              <a:t>The Validation Team:</a:t>
            </a:r>
          </a:p>
          <a:p>
            <a:pPr lvl="1"/>
            <a:r>
              <a:rPr lang="en-US" sz="2800" dirty="0">
                <a:latin typeface="Calibri Light" panose="020F0302020204030204" pitchFamily="34" charset="0"/>
              </a:rPr>
              <a:t>Interviewed more than </a:t>
            </a:r>
            <a:r>
              <a:rPr lang="en-US" sz="2800" b="1" dirty="0">
                <a:latin typeface="Calibri Light" panose="020F0302020204030204" pitchFamily="34" charset="0"/>
              </a:rPr>
              <a:t>&lt;INSERT #&gt;</a:t>
            </a:r>
            <a:r>
              <a:rPr lang="en-US" sz="2800" dirty="0">
                <a:latin typeface="Calibri Light" panose="020F0302020204030204" pitchFamily="34" charset="0"/>
              </a:rPr>
              <a:t> stakeholders, students, parents, teachers, staff and administrators.</a:t>
            </a:r>
          </a:p>
          <a:p>
            <a:pPr lvl="1"/>
            <a:r>
              <a:rPr lang="en-US" sz="2800" dirty="0">
                <a:latin typeface="Calibri Light" panose="020F0302020204030204" pitchFamily="34" charset="0"/>
              </a:rPr>
              <a:t>Observed in </a:t>
            </a:r>
            <a:r>
              <a:rPr lang="en-US" sz="2800" b="1" dirty="0">
                <a:latin typeface="Calibri Light" panose="020F0302020204030204" pitchFamily="34" charset="0"/>
              </a:rPr>
              <a:t>&lt;INSERT #&gt;</a:t>
            </a:r>
            <a:r>
              <a:rPr lang="en-US" sz="2800" dirty="0">
                <a:latin typeface="Calibri Light" panose="020F0302020204030204" pitchFamily="34" charset="0"/>
              </a:rPr>
              <a:t> classrooms.</a:t>
            </a:r>
          </a:p>
          <a:p>
            <a:pPr lvl="1"/>
            <a:r>
              <a:rPr lang="en-US" sz="2800" dirty="0">
                <a:latin typeface="Calibri Light" panose="020F0302020204030204" pitchFamily="34" charset="0"/>
              </a:rPr>
              <a:t>Identified </a:t>
            </a:r>
            <a:r>
              <a:rPr lang="en-US" sz="2800" b="1" dirty="0">
                <a:latin typeface="Calibri Light" panose="020F0302020204030204" pitchFamily="34" charset="0"/>
              </a:rPr>
              <a:t>&lt;INSERT #&gt;</a:t>
            </a:r>
            <a:r>
              <a:rPr lang="en-US" sz="2800" dirty="0">
                <a:latin typeface="Calibri Light" panose="020F0302020204030204" pitchFamily="34" charset="0"/>
              </a:rPr>
              <a:t> Outstanding Strengths.</a:t>
            </a:r>
          </a:p>
          <a:p>
            <a:pPr lvl="1"/>
            <a:r>
              <a:rPr lang="en-US" sz="2800" dirty="0">
                <a:latin typeface="Calibri Light" panose="020F0302020204030204" pitchFamily="34" charset="0"/>
              </a:rPr>
              <a:t>Identified </a:t>
            </a:r>
            <a:r>
              <a:rPr lang="en-US" sz="2800" b="1" dirty="0">
                <a:latin typeface="Calibri Light" panose="020F0302020204030204" pitchFamily="34" charset="0"/>
              </a:rPr>
              <a:t>&lt;INSERT #&gt;</a:t>
            </a:r>
            <a:r>
              <a:rPr lang="en-US" sz="2800" dirty="0">
                <a:latin typeface="Calibri Light" panose="020F0302020204030204" pitchFamily="34" charset="0"/>
              </a:rPr>
              <a:t> Major Deficiencies.</a:t>
            </a:r>
            <a:endParaRPr lang="en-US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26201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Outstanding School Strengths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</a:rPr>
              <a:t>&lt;INSERT OUTSTANDING SCHOOL STRENGTH(S)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NOTE: Duplicate this slide if additional space is needed.</a:t>
            </a:r>
          </a:p>
        </p:txBody>
      </p:sp>
    </p:spTree>
    <p:extLst>
      <p:ext uri="{BB962C8B-B14F-4D97-AF65-F5344CB8AC3E}">
        <p14:creationId xmlns:p14="http://schemas.microsoft.com/office/powerpoint/2010/main" val="741530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Major Deficiencies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</a:rPr>
              <a:t>&lt;INSERT MAJOR DEFICIENCIES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NOTE: Duplicate this slide if additional space is needed.</a:t>
            </a:r>
          </a:p>
          <a:p>
            <a:r>
              <a:rPr lang="en-US" dirty="0">
                <a:latin typeface="Calibri Light" panose="020F0302020204030204" pitchFamily="34" charset="0"/>
              </a:rPr>
              <a:t>NOTE: If no Major Deficiencies are identified, please remove this slide from </a:t>
            </a:r>
            <a:r>
              <a:rPr lang="en-US">
                <a:latin typeface="Calibri Light" panose="020F0302020204030204" pitchFamily="34" charset="0"/>
              </a:rPr>
              <a:t>the presentation.</a:t>
            </a:r>
            <a:endParaRPr lang="en-US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84063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Potential Powerful Practices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latin typeface="Calibri Light" panose="020F0302020204030204" pitchFamily="34" charset="0"/>
              </a:rPr>
              <a:t>&lt;INSERT POTENTIAL POWERFUL PRACTICE(S) HERE&gt;</a:t>
            </a:r>
          </a:p>
          <a:p>
            <a:r>
              <a:rPr lang="en-US" dirty="0">
                <a:latin typeface="Calibri Light" panose="020F0302020204030204" pitchFamily="34" charset="0"/>
              </a:rPr>
              <a:t>NOTE: If no potential Powerful Practices were identified by the Validation Team, please remove this slide from the presentation.</a:t>
            </a:r>
          </a:p>
        </p:txBody>
      </p:sp>
    </p:spTree>
    <p:extLst>
      <p:ext uri="{BB962C8B-B14F-4D97-AF65-F5344CB8AC3E}">
        <p14:creationId xmlns:p14="http://schemas.microsoft.com/office/powerpoint/2010/main" val="571206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Recommendation for Accreditation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latin typeface="Calibri Light" panose="020F0302020204030204" pitchFamily="34" charset="0"/>
              </a:rPr>
              <a:t>The charge of the Validation Team was to review, validate and evaluate the evidence </a:t>
            </a:r>
            <a:r>
              <a:rPr lang="en-US" b="1" dirty="0">
                <a:latin typeface="Calibri Light" panose="020F0302020204030204" pitchFamily="34" charset="0"/>
              </a:rPr>
              <a:t>&lt;INSERT NAME OF SCHOOL&gt;</a:t>
            </a:r>
            <a:r>
              <a:rPr lang="en-US" dirty="0">
                <a:latin typeface="Calibri Light" panose="020F0302020204030204" pitchFamily="34" charset="0"/>
              </a:rPr>
              <a:t> provided.</a:t>
            </a:r>
          </a:p>
          <a:p>
            <a:pPr marL="0" indent="0">
              <a:buNone/>
            </a:pPr>
            <a:r>
              <a:rPr lang="en-US" dirty="0">
                <a:latin typeface="Calibri Light" panose="020F0302020204030204" pitchFamily="34" charset="0"/>
              </a:rPr>
              <a:t>Based on the findings from the review of evidence, the Validation Team unanimously recommends that </a:t>
            </a:r>
            <a:r>
              <a:rPr lang="en-US" b="1" dirty="0">
                <a:latin typeface="Calibri Light" panose="020F0302020204030204" pitchFamily="34" charset="0"/>
              </a:rPr>
              <a:t>&lt;INSERT NAME OF SCHOOL&gt;</a:t>
            </a:r>
            <a:r>
              <a:rPr lang="en-US" dirty="0">
                <a:latin typeface="Calibri Light" panose="020F0302020204030204" pitchFamily="34" charset="0"/>
              </a:rPr>
              <a:t> is accredited, pending further review by the District Accreditation Commission and final action by the NLSA National Accreditation Commission.</a:t>
            </a:r>
          </a:p>
        </p:txBody>
      </p:sp>
    </p:spTree>
    <p:extLst>
      <p:ext uri="{BB962C8B-B14F-4D97-AF65-F5344CB8AC3E}">
        <p14:creationId xmlns:p14="http://schemas.microsoft.com/office/powerpoint/2010/main" val="33758051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What Comes Next?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>
                <a:latin typeface="Calibri Light" panose="020F0302020204030204" pitchFamily="34" charset="0"/>
              </a:rPr>
              <a:t>The Team Captain will send the final copy of the Validation Team Report to </a:t>
            </a:r>
            <a:r>
              <a:rPr lang="en-US" b="1" dirty="0">
                <a:latin typeface="Calibri Light" panose="020F0302020204030204" pitchFamily="34" charset="0"/>
              </a:rPr>
              <a:t>&lt;INSERT NAME OF SCHOOL&gt; </a:t>
            </a:r>
            <a:r>
              <a:rPr lang="en-US" dirty="0">
                <a:latin typeface="Calibri Light" panose="020F0302020204030204" pitchFamily="34" charset="0"/>
              </a:rPr>
              <a:t>within </a:t>
            </a:r>
            <a:r>
              <a:rPr lang="en-US" b="1" dirty="0">
                <a:latin typeface="Calibri Light" panose="020F0302020204030204" pitchFamily="34" charset="0"/>
              </a:rPr>
              <a:t>two weeks</a:t>
            </a:r>
            <a:r>
              <a:rPr lang="en-US" dirty="0">
                <a:latin typeface="Calibri Light" panose="020F0302020204030204" pitchFamily="34" charset="0"/>
              </a:rPr>
              <a:t>. </a:t>
            </a:r>
          </a:p>
          <a:p>
            <a:r>
              <a:rPr lang="en-US" dirty="0">
                <a:latin typeface="Calibri Light" panose="020F0302020204030204" pitchFamily="34" charset="0"/>
              </a:rPr>
              <a:t>The School Administrator will send the Validation Team Report to the district office within </a:t>
            </a:r>
            <a:r>
              <a:rPr lang="en-US" b="1" dirty="0">
                <a:latin typeface="Calibri Light" panose="020F0302020204030204" pitchFamily="34" charset="0"/>
              </a:rPr>
              <a:t>two weeks </a:t>
            </a:r>
            <a:r>
              <a:rPr lang="en-US" dirty="0">
                <a:latin typeface="Calibri Light" panose="020F0302020204030204" pitchFamily="34" charset="0"/>
              </a:rPr>
              <a:t>of receipt from the Team Captain.</a:t>
            </a:r>
          </a:p>
          <a:p>
            <a:endParaRPr lang="en-US" sz="2400" dirty="0">
              <a:latin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6365961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What Comes Next?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dirty="0">
                <a:latin typeface="Calibri Light" panose="020F0302020204030204" pitchFamily="34" charset="0"/>
              </a:rPr>
              <a:t>Review and share the Validation Team Report with faculty and stakeholders.</a:t>
            </a:r>
          </a:p>
          <a:p>
            <a:r>
              <a:rPr lang="en-US" dirty="0">
                <a:latin typeface="Calibri Light" panose="020F0302020204030204" pitchFamily="34" charset="0"/>
              </a:rPr>
              <a:t>Address the Validation Team recommendations that are to be included in the School Action Plan.</a:t>
            </a:r>
          </a:p>
          <a:p>
            <a:r>
              <a:rPr lang="en-US" dirty="0">
                <a:latin typeface="Calibri Light" panose="020F0302020204030204" pitchFamily="34" charset="0"/>
              </a:rPr>
              <a:t>Implement the School Action Plan over the course of the accreditation cycle.</a:t>
            </a:r>
          </a:p>
        </p:txBody>
      </p:sp>
    </p:spTree>
    <p:extLst>
      <p:ext uri="{BB962C8B-B14F-4D97-AF65-F5344CB8AC3E}">
        <p14:creationId xmlns:p14="http://schemas.microsoft.com/office/powerpoint/2010/main" val="167650214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4000" b="1" dirty="0"/>
              <a:t>NLSA Review Process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28126338"/>
              </p:ext>
            </p:extLst>
          </p:nvPr>
        </p:nvGraphicFramePr>
        <p:xfrm>
          <a:off x="1524000" y="1552672"/>
          <a:ext cx="6096000" cy="3467991"/>
        </p:xfrm>
        <a:graphic>
          <a:graphicData uri="http://schemas.openxmlformats.org/drawingml/2006/table">
            <a:tbl>
              <a:tblPr firstRow="1" bandRow="1">
                <a:tableStyleId>{93296810-A885-4BE3-A3E7-6D5BEEA58F35}</a:tableStyleId>
              </a:tblPr>
              <a:tblGrid>
                <a:gridCol w="4065917">
                  <a:extLst>
                    <a:ext uri="{9D8B030D-6E8A-4147-A177-3AD203B41FA5}">
                      <a16:colId xmlns:a16="http://schemas.microsoft.com/office/drawing/2014/main" val="2887235139"/>
                    </a:ext>
                  </a:extLst>
                </a:gridCol>
                <a:gridCol w="2030083">
                  <a:extLst>
                    <a:ext uri="{9D8B030D-6E8A-4147-A177-3AD203B41FA5}">
                      <a16:colId xmlns:a16="http://schemas.microsoft.com/office/drawing/2014/main" val="4234106536"/>
                    </a:ext>
                  </a:extLst>
                </a:gridCol>
              </a:tblGrid>
              <a:tr h="793720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NLSA</a:t>
                      </a:r>
                      <a:r>
                        <a:rPr lang="en-US" baseline="0" dirty="0"/>
                        <a:t> Process</a:t>
                      </a:r>
                      <a:endParaRPr lang="en-US" dirty="0"/>
                    </a:p>
                  </a:txBody>
                  <a:tcPr anchor="ctr">
                    <a:solidFill>
                      <a:srgbClr val="5B8726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Status and Deadlines</a:t>
                      </a:r>
                    </a:p>
                  </a:txBody>
                  <a:tcPr anchor="ctr">
                    <a:solidFill>
                      <a:srgbClr val="5B872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56231872"/>
                  </a:ext>
                </a:extLst>
              </a:tr>
              <a:tr h="681493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Validation Team Recommendation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COMPLETE!</a:t>
                      </a: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22247309"/>
                  </a:ext>
                </a:extLst>
              </a:tr>
              <a:tr h="996389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District Accreditation</a:t>
                      </a:r>
                      <a:r>
                        <a:rPr lang="en-US" b="1" baseline="0" dirty="0">
                          <a:latin typeface="Calibri Light" panose="020F0302020204030204" pitchFamily="34" charset="0"/>
                        </a:rPr>
                        <a:t> Commission Review and Recommendation</a:t>
                      </a:r>
                      <a:endParaRPr lang="en-US" b="1" dirty="0">
                        <a:latin typeface="Calibri Light" panose="020F0302020204030204" pitchFamily="34" charset="0"/>
                      </a:endParaRP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No</a:t>
                      </a:r>
                      <a:r>
                        <a:rPr lang="en-US" b="1" baseline="0" dirty="0"/>
                        <a:t> Later than</a:t>
                      </a:r>
                      <a:br>
                        <a:rPr lang="en-US" b="1" baseline="0" dirty="0"/>
                      </a:br>
                      <a:r>
                        <a:rPr lang="en-US" b="1" baseline="0" dirty="0"/>
                        <a:t>May 15</a:t>
                      </a:r>
                      <a:r>
                        <a:rPr lang="en-US" b="1" baseline="30000" dirty="0"/>
                        <a:t>th</a:t>
                      </a:r>
                      <a:r>
                        <a:rPr lang="en-US" b="1" baseline="0" dirty="0"/>
                        <a:t> </a:t>
                      </a:r>
                      <a:endParaRPr lang="en-US" b="1" dirty="0"/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8939209"/>
                  </a:ext>
                </a:extLst>
              </a:tr>
              <a:tr h="996389">
                <a:tc>
                  <a:txBody>
                    <a:bodyPr/>
                    <a:lstStyle/>
                    <a:p>
                      <a:r>
                        <a:rPr lang="en-US" b="1" dirty="0">
                          <a:latin typeface="Calibri Light" panose="020F0302020204030204" pitchFamily="34" charset="0"/>
                        </a:rPr>
                        <a:t>NLSA Commission Grants</a:t>
                      </a:r>
                      <a:r>
                        <a:rPr lang="en-US" b="1" baseline="0" dirty="0">
                          <a:latin typeface="Calibri Light" panose="020F0302020204030204" pitchFamily="34" charset="0"/>
                        </a:rPr>
                        <a:t> Accreditation and Status</a:t>
                      </a:r>
                      <a:endParaRPr lang="en-US" b="1" dirty="0">
                        <a:latin typeface="Calibri Light" panose="020F0302020204030204" pitchFamily="34" charset="0"/>
                      </a:endParaRPr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="1" dirty="0"/>
                        <a:t>Last Week</a:t>
                      </a:r>
                      <a:r>
                        <a:rPr lang="en-US" b="1" baseline="0" dirty="0"/>
                        <a:t> of July</a:t>
                      </a:r>
                      <a:endParaRPr lang="en-US" b="1" dirty="0"/>
                    </a:p>
                  </a:txBody>
                  <a:tcPr anchor="ctr">
                    <a:solidFill>
                      <a:srgbClr val="5B8726">
                        <a:alpha val="25098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5302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776017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Content Placeholder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3689" y="5217665"/>
            <a:ext cx="2581661" cy="10942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06031" y="2326271"/>
            <a:ext cx="7531939" cy="1325563"/>
          </a:xfrm>
        </p:spPr>
        <p:txBody>
          <a:bodyPr>
            <a:noAutofit/>
          </a:bodyPr>
          <a:lstStyle/>
          <a:p>
            <a:pPr algn="ctr"/>
            <a:r>
              <a:rPr lang="en-US" sz="5400" b="1" dirty="0"/>
              <a:t>We believe in the power of Christ-centered education!</a:t>
            </a:r>
          </a:p>
        </p:txBody>
      </p:sp>
    </p:spTree>
    <p:extLst>
      <p:ext uri="{BB962C8B-B14F-4D97-AF65-F5344CB8AC3E}">
        <p14:creationId xmlns:p14="http://schemas.microsoft.com/office/powerpoint/2010/main" val="135234409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412</TotalTime>
  <Words>610</Words>
  <Application>Microsoft Office PowerPoint</Application>
  <PresentationFormat>On-screen Show (4:3)</PresentationFormat>
  <Paragraphs>75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Calibri Light</vt:lpstr>
      <vt:lpstr>Office Theme</vt:lpstr>
      <vt:lpstr>Validation Team Exit Report</vt:lpstr>
      <vt:lpstr>National Lutheran School Accreditation (NLSA) encourages, assists and recognizes Lutheran schools that provide quality Christian education and engage in continuous improvement.</vt:lpstr>
      <vt:lpstr>LINKING Lutheran Schools in the PURSUIT of QUALITY  EMPOWERING Lutheran Schools to share the life-changing MESSAGE of JESUS’ LOVE</vt:lpstr>
      <vt:lpstr>Key Elements for NLSA Accreditation</vt:lpstr>
      <vt:lpstr>Members of the Validation Team</vt:lpstr>
      <vt:lpstr>Validation Team Work</vt:lpstr>
      <vt:lpstr>NLSA Early Childhood Standards</vt:lpstr>
      <vt:lpstr>NLSA Early Childhood Standards</vt:lpstr>
      <vt:lpstr>Final School Percentage Score</vt:lpstr>
      <vt:lpstr>Validation Team Work</vt:lpstr>
      <vt:lpstr>Outstanding School Strengths</vt:lpstr>
      <vt:lpstr>Major Deficiencies</vt:lpstr>
      <vt:lpstr>Potential Powerful Practices</vt:lpstr>
      <vt:lpstr>Recommendation for Accreditation</vt:lpstr>
      <vt:lpstr>What Comes Next?</vt:lpstr>
      <vt:lpstr>What Comes Next?</vt:lpstr>
      <vt:lpstr>NLSA Review Process</vt:lpstr>
      <vt:lpstr>We believe in the power of Christ-centered education!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Validation Team Exit Report</dc:title>
  <dc:creator>Bergholt, Matthew</dc:creator>
  <cp:lastModifiedBy>Bergholt, Matthew</cp:lastModifiedBy>
  <cp:revision>32</cp:revision>
  <cp:lastPrinted>2018-02-02T15:11:46Z</cp:lastPrinted>
  <dcterms:created xsi:type="dcterms:W3CDTF">2017-07-21T13:24:19Z</dcterms:created>
  <dcterms:modified xsi:type="dcterms:W3CDTF">2018-08-31T22:24:58Z</dcterms:modified>
</cp:coreProperties>
</file>